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0"/>
  </p:notesMasterIdLst>
  <p:sldIdLst>
    <p:sldId id="311" r:id="rId2"/>
    <p:sldId id="312" r:id="rId3"/>
    <p:sldId id="313" r:id="rId4"/>
    <p:sldId id="258" r:id="rId5"/>
    <p:sldId id="259" r:id="rId6"/>
    <p:sldId id="260" r:id="rId7"/>
    <p:sldId id="261" r:id="rId8"/>
    <p:sldId id="272" r:id="rId9"/>
    <p:sldId id="262" r:id="rId10"/>
    <p:sldId id="268" r:id="rId11"/>
    <p:sldId id="267" r:id="rId12"/>
    <p:sldId id="274" r:id="rId13"/>
    <p:sldId id="269" r:id="rId14"/>
    <p:sldId id="276" r:id="rId15"/>
    <p:sldId id="265" r:id="rId16"/>
    <p:sldId id="282" r:id="rId17"/>
    <p:sldId id="278" r:id="rId18"/>
    <p:sldId id="314" r:id="rId19"/>
    <p:sldId id="315" r:id="rId20"/>
    <p:sldId id="270" r:id="rId21"/>
    <p:sldId id="316" r:id="rId22"/>
    <p:sldId id="271" r:id="rId23"/>
    <p:sldId id="273" r:id="rId24"/>
    <p:sldId id="317" r:id="rId25"/>
    <p:sldId id="286" r:id="rId26"/>
    <p:sldId id="318" r:id="rId27"/>
    <p:sldId id="280" r:id="rId28"/>
    <p:sldId id="319" r:id="rId29"/>
    <p:sldId id="275" r:id="rId30"/>
    <p:sldId id="263" r:id="rId31"/>
    <p:sldId id="277" r:id="rId32"/>
    <p:sldId id="283" r:id="rId33"/>
    <p:sldId id="279" r:id="rId34"/>
    <p:sldId id="285" r:id="rId35"/>
    <p:sldId id="264" r:id="rId36"/>
    <p:sldId id="287" r:id="rId37"/>
    <p:sldId id="281" r:id="rId38"/>
    <p:sldId id="320"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Delius" panose="020B0604020202020204" charset="0"/>
      <p:regular r:id="rId45"/>
    </p:embeddedFont>
    <p:embeddedFont>
      <p:font typeface="Nunito" panose="020B0604020202020204" charset="0"/>
      <p:regular r:id="rId46"/>
      <p:bold r:id="rId47"/>
      <p:italic r:id="rId48"/>
      <p:boldItalic r:id="rId49"/>
    </p:embeddedFont>
    <p:embeddedFont>
      <p:font typeface="Cambria Math" panose="02040503050406030204" pitchFamily="18"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04BDC9-42E9-4823-961A-558AFEF1D1E3}">
  <a:tblStyle styleId="{5204BDC9-42E9-4823-961A-558AFEF1D1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6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76351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72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76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435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a2609c4100_0_3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a2609c4100_0_3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515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a2609c4100_0_1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a2609c4100_0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711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ac7537cc3f_0_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ac7537cc3f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638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a2609c4100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a2609c4100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33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a2609c4100_0_4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a2609c4100_0_4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808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a2609c4100_0_4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a2609c4100_0_4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548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ac7537cc3f_0_1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ac7537cc3f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327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64400" y="1287829"/>
            <a:ext cx="3410700" cy="17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2849850" y="3562582"/>
            <a:ext cx="3447300" cy="90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9"/>
        <p:cNvGrpSpPr/>
        <p:nvPr/>
      </p:nvGrpSpPr>
      <p:grpSpPr>
        <a:xfrm>
          <a:off x="0" y="0"/>
          <a:ext cx="0" cy="0"/>
          <a:chOff x="0" y="0"/>
          <a:chExt cx="0" cy="0"/>
        </a:xfrm>
      </p:grpSpPr>
      <p:grpSp>
        <p:nvGrpSpPr>
          <p:cNvPr id="250" name="Google Shape;250;p13"/>
          <p:cNvGrpSpPr/>
          <p:nvPr/>
        </p:nvGrpSpPr>
        <p:grpSpPr>
          <a:xfrm>
            <a:off x="155326" y="91359"/>
            <a:ext cx="8833348" cy="489437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3"/>
          <p:cNvSpPr txBox="1">
            <a:spLocks noGrp="1"/>
          </p:cNvSpPr>
          <p:nvPr>
            <p:ph type="title"/>
          </p:nvPr>
        </p:nvSpPr>
        <p:spPr>
          <a:xfrm>
            <a:off x="1513125" y="1893750"/>
            <a:ext cx="1993500" cy="110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6119527" y="425358"/>
            <a:ext cx="2046900" cy="4206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000" b="1">
                <a:latin typeface="Delius"/>
                <a:ea typeface="Delius"/>
                <a:cs typeface="Delius"/>
                <a:sym typeface="Delius"/>
              </a:defRPr>
            </a:lvl1pPr>
            <a:lvl2pPr lvl="1">
              <a:spcBef>
                <a:spcPts val="0"/>
              </a:spcBef>
              <a:spcAft>
                <a:spcPts val="0"/>
              </a:spcAft>
              <a:buSzPts val="2000"/>
              <a:buFont typeface="Delius"/>
              <a:buNone/>
              <a:defRPr sz="2000" b="1">
                <a:latin typeface="Delius"/>
                <a:ea typeface="Delius"/>
                <a:cs typeface="Delius"/>
                <a:sym typeface="Delius"/>
              </a:defRPr>
            </a:lvl2pPr>
            <a:lvl3pPr lvl="2">
              <a:spcBef>
                <a:spcPts val="0"/>
              </a:spcBef>
              <a:spcAft>
                <a:spcPts val="0"/>
              </a:spcAft>
              <a:buSzPts val="2000"/>
              <a:buFont typeface="Delius"/>
              <a:buNone/>
              <a:defRPr sz="2000" b="1">
                <a:latin typeface="Delius"/>
                <a:ea typeface="Delius"/>
                <a:cs typeface="Delius"/>
                <a:sym typeface="Delius"/>
              </a:defRPr>
            </a:lvl3pPr>
            <a:lvl4pPr lvl="3">
              <a:spcBef>
                <a:spcPts val="0"/>
              </a:spcBef>
              <a:spcAft>
                <a:spcPts val="0"/>
              </a:spcAft>
              <a:buSzPts val="2000"/>
              <a:buFont typeface="Delius"/>
              <a:buNone/>
              <a:defRPr sz="2000" b="1">
                <a:latin typeface="Delius"/>
                <a:ea typeface="Delius"/>
                <a:cs typeface="Delius"/>
                <a:sym typeface="Delius"/>
              </a:defRPr>
            </a:lvl4pPr>
            <a:lvl5pPr lvl="4">
              <a:spcBef>
                <a:spcPts val="0"/>
              </a:spcBef>
              <a:spcAft>
                <a:spcPts val="0"/>
              </a:spcAft>
              <a:buSzPts val="2000"/>
              <a:buFont typeface="Delius"/>
              <a:buNone/>
              <a:defRPr sz="2000" b="1">
                <a:latin typeface="Delius"/>
                <a:ea typeface="Delius"/>
                <a:cs typeface="Delius"/>
                <a:sym typeface="Delius"/>
              </a:defRPr>
            </a:lvl5pPr>
            <a:lvl6pPr lvl="5">
              <a:spcBef>
                <a:spcPts val="0"/>
              </a:spcBef>
              <a:spcAft>
                <a:spcPts val="0"/>
              </a:spcAft>
              <a:buSzPts val="2000"/>
              <a:buFont typeface="Delius"/>
              <a:buNone/>
              <a:defRPr sz="2000" b="1">
                <a:latin typeface="Delius"/>
                <a:ea typeface="Delius"/>
                <a:cs typeface="Delius"/>
                <a:sym typeface="Delius"/>
              </a:defRPr>
            </a:lvl6pPr>
            <a:lvl7pPr lvl="6">
              <a:spcBef>
                <a:spcPts val="0"/>
              </a:spcBef>
              <a:spcAft>
                <a:spcPts val="0"/>
              </a:spcAft>
              <a:buSzPts val="2000"/>
              <a:buFont typeface="Delius"/>
              <a:buNone/>
              <a:defRPr sz="2000" b="1">
                <a:latin typeface="Delius"/>
                <a:ea typeface="Delius"/>
                <a:cs typeface="Delius"/>
                <a:sym typeface="Delius"/>
              </a:defRPr>
            </a:lvl7pPr>
            <a:lvl8pPr lvl="7">
              <a:spcBef>
                <a:spcPts val="0"/>
              </a:spcBef>
              <a:spcAft>
                <a:spcPts val="0"/>
              </a:spcAft>
              <a:buSzPts val="2000"/>
              <a:buFont typeface="Delius"/>
              <a:buNone/>
              <a:defRPr sz="2000" b="1">
                <a:latin typeface="Delius"/>
                <a:ea typeface="Delius"/>
                <a:cs typeface="Delius"/>
                <a:sym typeface="Delius"/>
              </a:defRPr>
            </a:lvl8pPr>
            <a:lvl9pPr lvl="8">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5229300" y="7164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6119527" y="79214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6119527" y="1482252"/>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5229300" y="178193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6119527" y="185390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6119527" y="2539146"/>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5229300" y="284746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6119527" y="291566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6119527" y="3596040"/>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5229300" y="3912989"/>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6119527" y="397742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97"/>
        <p:cNvGrpSpPr/>
        <p:nvPr/>
      </p:nvGrpSpPr>
      <p:grpSpPr>
        <a:xfrm>
          <a:off x="0" y="0"/>
          <a:ext cx="0" cy="0"/>
          <a:chOff x="0" y="0"/>
          <a:chExt cx="0" cy="0"/>
        </a:xfrm>
      </p:grpSpPr>
      <p:grpSp>
        <p:nvGrpSpPr>
          <p:cNvPr id="298" name="Google Shape;298;p14"/>
          <p:cNvGrpSpPr/>
          <p:nvPr/>
        </p:nvGrpSpPr>
        <p:grpSpPr>
          <a:xfrm>
            <a:off x="155326" y="91359"/>
            <a:ext cx="8833348" cy="489437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4"/>
          <p:cNvSpPr txBox="1">
            <a:spLocks noGrp="1"/>
          </p:cNvSpPr>
          <p:nvPr>
            <p:ph type="title"/>
          </p:nvPr>
        </p:nvSpPr>
        <p:spPr>
          <a:xfrm>
            <a:off x="2715750" y="3894713"/>
            <a:ext cx="3712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0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a:endParaRPr/>
          </a:p>
        </p:txBody>
      </p:sp>
      <p:sp>
        <p:nvSpPr>
          <p:cNvPr id="333" name="Google Shape;333;p14"/>
          <p:cNvSpPr txBox="1">
            <a:spLocks noGrp="1"/>
          </p:cNvSpPr>
          <p:nvPr>
            <p:ph type="subTitle" idx="1"/>
          </p:nvPr>
        </p:nvSpPr>
        <p:spPr>
          <a:xfrm>
            <a:off x="2569500" y="1475992"/>
            <a:ext cx="4005000" cy="203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2800">
                <a:latin typeface="Delius"/>
                <a:ea typeface="Delius"/>
                <a:cs typeface="Delius"/>
                <a:sym typeface="Delius"/>
              </a:defRPr>
            </a:lvl1pPr>
            <a:lvl2pPr lvl="1" algn="ctr" rtl="0">
              <a:spcBef>
                <a:spcPts val="0"/>
              </a:spcBef>
              <a:spcAft>
                <a:spcPts val="0"/>
              </a:spcAft>
              <a:buSzPts val="2400"/>
              <a:buFont typeface="Delius"/>
              <a:buNone/>
              <a:defRPr sz="2400">
                <a:latin typeface="Delius"/>
                <a:ea typeface="Delius"/>
                <a:cs typeface="Delius"/>
                <a:sym typeface="Delius"/>
              </a:defRPr>
            </a:lvl2pPr>
            <a:lvl3pPr lvl="2" algn="ctr" rtl="0">
              <a:spcBef>
                <a:spcPts val="0"/>
              </a:spcBef>
              <a:spcAft>
                <a:spcPts val="0"/>
              </a:spcAft>
              <a:buSzPts val="2400"/>
              <a:buFont typeface="Delius"/>
              <a:buNone/>
              <a:defRPr sz="2400">
                <a:latin typeface="Delius"/>
                <a:ea typeface="Delius"/>
                <a:cs typeface="Delius"/>
                <a:sym typeface="Delius"/>
              </a:defRPr>
            </a:lvl3pPr>
            <a:lvl4pPr lvl="3" algn="ctr" rtl="0">
              <a:spcBef>
                <a:spcPts val="0"/>
              </a:spcBef>
              <a:spcAft>
                <a:spcPts val="0"/>
              </a:spcAft>
              <a:buSzPts val="2400"/>
              <a:buFont typeface="Delius"/>
              <a:buNone/>
              <a:defRPr sz="2400">
                <a:latin typeface="Delius"/>
                <a:ea typeface="Delius"/>
                <a:cs typeface="Delius"/>
                <a:sym typeface="Delius"/>
              </a:defRPr>
            </a:lvl4pPr>
            <a:lvl5pPr lvl="4" algn="ctr" rtl="0">
              <a:spcBef>
                <a:spcPts val="0"/>
              </a:spcBef>
              <a:spcAft>
                <a:spcPts val="0"/>
              </a:spcAft>
              <a:buSzPts val="2400"/>
              <a:buFont typeface="Delius"/>
              <a:buNone/>
              <a:defRPr sz="2400">
                <a:latin typeface="Delius"/>
                <a:ea typeface="Delius"/>
                <a:cs typeface="Delius"/>
                <a:sym typeface="Delius"/>
              </a:defRPr>
            </a:lvl5pPr>
            <a:lvl6pPr lvl="5" algn="ctr" rtl="0">
              <a:spcBef>
                <a:spcPts val="0"/>
              </a:spcBef>
              <a:spcAft>
                <a:spcPts val="0"/>
              </a:spcAft>
              <a:buSzPts val="2400"/>
              <a:buFont typeface="Delius"/>
              <a:buNone/>
              <a:defRPr sz="2400">
                <a:latin typeface="Delius"/>
                <a:ea typeface="Delius"/>
                <a:cs typeface="Delius"/>
                <a:sym typeface="Delius"/>
              </a:defRPr>
            </a:lvl6pPr>
            <a:lvl7pPr lvl="6" algn="ctr" rtl="0">
              <a:spcBef>
                <a:spcPts val="0"/>
              </a:spcBef>
              <a:spcAft>
                <a:spcPts val="0"/>
              </a:spcAft>
              <a:buSzPts val="2400"/>
              <a:buFont typeface="Delius"/>
              <a:buNone/>
              <a:defRPr sz="2400">
                <a:latin typeface="Delius"/>
                <a:ea typeface="Delius"/>
                <a:cs typeface="Delius"/>
                <a:sym typeface="Delius"/>
              </a:defRPr>
            </a:lvl7pPr>
            <a:lvl8pPr lvl="7" algn="ctr" rtl="0">
              <a:spcBef>
                <a:spcPts val="0"/>
              </a:spcBef>
              <a:spcAft>
                <a:spcPts val="0"/>
              </a:spcAft>
              <a:buSzPts val="2400"/>
              <a:buFont typeface="Delius"/>
              <a:buNone/>
              <a:defRPr sz="2400">
                <a:latin typeface="Delius"/>
                <a:ea typeface="Delius"/>
                <a:cs typeface="Delius"/>
                <a:sym typeface="Delius"/>
              </a:defRPr>
            </a:lvl8pPr>
            <a:lvl9pPr lvl="8" algn="ctr" rtl="0">
              <a:spcBef>
                <a:spcPts val="0"/>
              </a:spcBef>
              <a:spcAft>
                <a:spcPts val="0"/>
              </a:spcAft>
              <a:buSzPts val="2400"/>
              <a:buFont typeface="Delius"/>
              <a:buNone/>
              <a:defRPr sz="2400">
                <a:latin typeface="Delius"/>
                <a:ea typeface="Delius"/>
                <a:cs typeface="Delius"/>
                <a:sym typeface="Deliu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34"/>
        <p:cNvGrpSpPr/>
        <p:nvPr/>
      </p:nvGrpSpPr>
      <p:grpSpPr>
        <a:xfrm>
          <a:off x="0" y="0"/>
          <a:ext cx="0" cy="0"/>
          <a:chOff x="0" y="0"/>
          <a:chExt cx="0" cy="0"/>
        </a:xfrm>
      </p:grpSpPr>
      <p:grpSp>
        <p:nvGrpSpPr>
          <p:cNvPr id="335" name="Google Shape;335;p15"/>
          <p:cNvGrpSpPr/>
          <p:nvPr/>
        </p:nvGrpSpPr>
        <p:grpSpPr>
          <a:xfrm>
            <a:off x="155326" y="91359"/>
            <a:ext cx="8833348" cy="4894379"/>
            <a:chOff x="375925" y="955900"/>
            <a:chExt cx="6888675" cy="3816875"/>
          </a:xfrm>
        </p:grpSpPr>
        <p:sp>
          <p:nvSpPr>
            <p:cNvPr id="336" name="Google Shape;336;p1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1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 name="Google Shape;370;p15"/>
          <p:cNvSpPr txBox="1">
            <a:spLocks noGrp="1"/>
          </p:cNvSpPr>
          <p:nvPr>
            <p:ph type="subTitle" idx="1"/>
          </p:nvPr>
        </p:nvSpPr>
        <p:spPr>
          <a:xfrm>
            <a:off x="6019483" y="612134"/>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1" name="Google Shape;371;p15"/>
          <p:cNvSpPr txBox="1">
            <a:spLocks noGrp="1"/>
          </p:cNvSpPr>
          <p:nvPr>
            <p:ph type="subTitle" idx="2"/>
          </p:nvPr>
        </p:nvSpPr>
        <p:spPr>
          <a:xfrm>
            <a:off x="6019483" y="981884"/>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15"/>
          <p:cNvSpPr txBox="1">
            <a:spLocks noGrp="1"/>
          </p:cNvSpPr>
          <p:nvPr>
            <p:ph type="subTitle" idx="3"/>
          </p:nvPr>
        </p:nvSpPr>
        <p:spPr>
          <a:xfrm>
            <a:off x="6019483" y="192907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3" name="Google Shape;373;p15"/>
          <p:cNvSpPr txBox="1">
            <a:spLocks noGrp="1"/>
          </p:cNvSpPr>
          <p:nvPr>
            <p:ph type="subTitle" idx="4"/>
          </p:nvPr>
        </p:nvSpPr>
        <p:spPr>
          <a:xfrm>
            <a:off x="6019483" y="229882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4" name="Google Shape;374;p15"/>
          <p:cNvSpPr txBox="1">
            <a:spLocks noGrp="1"/>
          </p:cNvSpPr>
          <p:nvPr>
            <p:ph type="subTitle" idx="5"/>
          </p:nvPr>
        </p:nvSpPr>
        <p:spPr>
          <a:xfrm>
            <a:off x="6019483" y="323872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5" name="Google Shape;375;p15"/>
          <p:cNvSpPr txBox="1">
            <a:spLocks noGrp="1"/>
          </p:cNvSpPr>
          <p:nvPr>
            <p:ph type="subTitle" idx="6"/>
          </p:nvPr>
        </p:nvSpPr>
        <p:spPr>
          <a:xfrm>
            <a:off x="6019483" y="360847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376"/>
        <p:cNvGrpSpPr/>
        <p:nvPr/>
      </p:nvGrpSpPr>
      <p:grpSpPr>
        <a:xfrm>
          <a:off x="0" y="0"/>
          <a:ext cx="0" cy="0"/>
          <a:chOff x="0" y="0"/>
          <a:chExt cx="0" cy="0"/>
        </a:xfrm>
      </p:grpSpPr>
      <p:grpSp>
        <p:nvGrpSpPr>
          <p:cNvPr id="377" name="Google Shape;377;p16"/>
          <p:cNvGrpSpPr/>
          <p:nvPr/>
        </p:nvGrpSpPr>
        <p:grpSpPr>
          <a:xfrm>
            <a:off x="155326" y="91359"/>
            <a:ext cx="8833348" cy="489437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16"/>
          <p:cNvSpPr txBox="1">
            <a:spLocks noGrp="1"/>
          </p:cNvSpPr>
          <p:nvPr>
            <p:ph type="title"/>
          </p:nvPr>
        </p:nvSpPr>
        <p:spPr>
          <a:xfrm>
            <a:off x="713100" y="1807650"/>
            <a:ext cx="3438000" cy="15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503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503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503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503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684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684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684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684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503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503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684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684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424"/>
        <p:cNvGrpSpPr/>
        <p:nvPr/>
      </p:nvGrpSpPr>
      <p:grpSpPr>
        <a:xfrm>
          <a:off x="0" y="0"/>
          <a:ext cx="0" cy="0"/>
          <a:chOff x="0" y="0"/>
          <a:chExt cx="0" cy="0"/>
        </a:xfrm>
      </p:grpSpPr>
      <p:grpSp>
        <p:nvGrpSpPr>
          <p:cNvPr id="425" name="Google Shape;425;p17"/>
          <p:cNvGrpSpPr/>
          <p:nvPr/>
        </p:nvGrpSpPr>
        <p:grpSpPr>
          <a:xfrm>
            <a:off x="155326" y="91359"/>
            <a:ext cx="8833348" cy="489437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1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0993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0993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0993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099300" y="3762875"/>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54296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54296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54296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5429600" y="3758677"/>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468"/>
        <p:cNvGrpSpPr/>
        <p:nvPr/>
      </p:nvGrpSpPr>
      <p:grpSpPr>
        <a:xfrm>
          <a:off x="0" y="0"/>
          <a:ext cx="0" cy="0"/>
          <a:chOff x="0" y="0"/>
          <a:chExt cx="0" cy="0"/>
        </a:xfrm>
      </p:grpSpPr>
      <p:grpSp>
        <p:nvGrpSpPr>
          <p:cNvPr id="469" name="Google Shape;469;p18"/>
          <p:cNvGrpSpPr/>
          <p:nvPr/>
        </p:nvGrpSpPr>
        <p:grpSpPr>
          <a:xfrm>
            <a:off x="155326" y="91359"/>
            <a:ext cx="8833348" cy="489437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099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099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5386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5386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5386300" y="11844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5386300" y="15917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3752375" y="1600550"/>
            <a:ext cx="4368000" cy="13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2" name="Google Shape;512;p19"/>
          <p:cNvSpPr txBox="1">
            <a:spLocks noGrp="1"/>
          </p:cNvSpPr>
          <p:nvPr>
            <p:ph type="subTitle" idx="1"/>
          </p:nvPr>
        </p:nvSpPr>
        <p:spPr>
          <a:xfrm>
            <a:off x="4363550" y="2846125"/>
            <a:ext cx="3145500" cy="7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513" name="Google Shape;513;p19"/>
          <p:cNvSpPr txBox="1">
            <a:spLocks noGrp="1"/>
          </p:cNvSpPr>
          <p:nvPr>
            <p:ph type="title" idx="2" hasCustomPrompt="1"/>
          </p:nvPr>
        </p:nvSpPr>
        <p:spPr>
          <a:xfrm>
            <a:off x="5584250" y="935588"/>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CUSTOM_7">
    <p:spTree>
      <p:nvGrpSpPr>
        <p:cNvPr id="1" name="Shape 514"/>
        <p:cNvGrpSpPr/>
        <p:nvPr/>
      </p:nvGrpSpPr>
      <p:grpSpPr>
        <a:xfrm>
          <a:off x="0" y="0"/>
          <a:ext cx="0" cy="0"/>
          <a:chOff x="0" y="0"/>
          <a:chExt cx="0" cy="0"/>
        </a:xfrm>
      </p:grpSpPr>
      <p:grpSp>
        <p:nvGrpSpPr>
          <p:cNvPr id="515" name="Google Shape;515;p20"/>
          <p:cNvGrpSpPr/>
          <p:nvPr/>
        </p:nvGrpSpPr>
        <p:grpSpPr>
          <a:xfrm>
            <a:off x="155326" y="91359"/>
            <a:ext cx="8833348" cy="4894379"/>
            <a:chOff x="375925" y="955900"/>
            <a:chExt cx="6888675" cy="3816875"/>
          </a:xfrm>
        </p:grpSpPr>
        <p:sp>
          <p:nvSpPr>
            <p:cNvPr id="516" name="Google Shape;516;p20"/>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0"/>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0" name="Google Shape;550;p20"/>
          <p:cNvSpPr txBox="1">
            <a:spLocks noGrp="1"/>
          </p:cNvSpPr>
          <p:nvPr>
            <p:ph type="subTitle" idx="1"/>
          </p:nvPr>
        </p:nvSpPr>
        <p:spPr>
          <a:xfrm>
            <a:off x="1713050" y="1667800"/>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1" name="Google Shape;551;p20"/>
          <p:cNvSpPr txBox="1">
            <a:spLocks noGrp="1"/>
          </p:cNvSpPr>
          <p:nvPr>
            <p:ph type="subTitle" idx="2"/>
          </p:nvPr>
        </p:nvSpPr>
        <p:spPr>
          <a:xfrm>
            <a:off x="1713050" y="2037550"/>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2" name="Google Shape;552;p20"/>
          <p:cNvSpPr txBox="1">
            <a:spLocks noGrp="1"/>
          </p:cNvSpPr>
          <p:nvPr>
            <p:ph type="subTitle" idx="3"/>
          </p:nvPr>
        </p:nvSpPr>
        <p:spPr>
          <a:xfrm>
            <a:off x="1713050" y="3122375"/>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3" name="Google Shape;553;p20"/>
          <p:cNvSpPr txBox="1">
            <a:spLocks noGrp="1"/>
          </p:cNvSpPr>
          <p:nvPr>
            <p:ph type="subTitle" idx="4"/>
          </p:nvPr>
        </p:nvSpPr>
        <p:spPr>
          <a:xfrm>
            <a:off x="1713050" y="3492125"/>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4" name="Google Shape;554;p20"/>
          <p:cNvSpPr txBox="1">
            <a:spLocks noGrp="1"/>
          </p:cNvSpPr>
          <p:nvPr>
            <p:ph type="subTitle" idx="5"/>
          </p:nvPr>
        </p:nvSpPr>
        <p:spPr>
          <a:xfrm>
            <a:off x="5108350" y="1667800"/>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5" name="Google Shape;555;p20"/>
          <p:cNvSpPr txBox="1">
            <a:spLocks noGrp="1"/>
          </p:cNvSpPr>
          <p:nvPr>
            <p:ph type="subTitle" idx="6"/>
          </p:nvPr>
        </p:nvSpPr>
        <p:spPr>
          <a:xfrm>
            <a:off x="5108350" y="2037550"/>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6" name="Google Shape;556;p20"/>
          <p:cNvSpPr txBox="1">
            <a:spLocks noGrp="1"/>
          </p:cNvSpPr>
          <p:nvPr>
            <p:ph type="subTitle" idx="7"/>
          </p:nvPr>
        </p:nvSpPr>
        <p:spPr>
          <a:xfrm>
            <a:off x="5108350" y="3122375"/>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7" name="Google Shape;557;p20"/>
          <p:cNvSpPr txBox="1">
            <a:spLocks noGrp="1"/>
          </p:cNvSpPr>
          <p:nvPr>
            <p:ph type="subTitle" idx="8"/>
          </p:nvPr>
        </p:nvSpPr>
        <p:spPr>
          <a:xfrm>
            <a:off x="5108350" y="3492125"/>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1">
  <p:cSld name="CUSTOM_8">
    <p:spTree>
      <p:nvGrpSpPr>
        <p:cNvPr id="1" name="Shape 558"/>
        <p:cNvGrpSpPr/>
        <p:nvPr/>
      </p:nvGrpSpPr>
      <p:grpSpPr>
        <a:xfrm>
          <a:off x="0" y="0"/>
          <a:ext cx="0" cy="0"/>
          <a:chOff x="0" y="0"/>
          <a:chExt cx="0" cy="0"/>
        </a:xfrm>
      </p:grpSpPr>
      <p:grpSp>
        <p:nvGrpSpPr>
          <p:cNvPr id="559" name="Google Shape;559;p21"/>
          <p:cNvGrpSpPr/>
          <p:nvPr/>
        </p:nvGrpSpPr>
        <p:grpSpPr>
          <a:xfrm>
            <a:off x="155326" y="91359"/>
            <a:ext cx="8833348" cy="489437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21"/>
          <p:cNvSpPr txBox="1">
            <a:spLocks noGrp="1"/>
          </p:cNvSpPr>
          <p:nvPr>
            <p:ph type="title"/>
          </p:nvPr>
        </p:nvSpPr>
        <p:spPr>
          <a:xfrm>
            <a:off x="1119686" y="1250275"/>
            <a:ext cx="2688300" cy="1371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119575" y="2701246"/>
            <a:ext cx="2688300" cy="107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grpSp>
        <p:nvGrpSpPr>
          <p:cNvPr id="12" name="Google Shape;12;p3"/>
          <p:cNvGrpSpPr/>
          <p:nvPr/>
        </p:nvGrpSpPr>
        <p:grpSpPr>
          <a:xfrm>
            <a:off x="155326" y="91359"/>
            <a:ext cx="8833348" cy="489437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3"/>
          <p:cNvSpPr txBox="1">
            <a:spLocks noGrp="1"/>
          </p:cNvSpPr>
          <p:nvPr>
            <p:ph type="title"/>
          </p:nvPr>
        </p:nvSpPr>
        <p:spPr>
          <a:xfrm>
            <a:off x="5343575" y="1687525"/>
            <a:ext cx="2569500" cy="1920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7" name="Google Shape;47;p3"/>
          <p:cNvSpPr txBox="1">
            <a:spLocks noGrp="1"/>
          </p:cNvSpPr>
          <p:nvPr>
            <p:ph type="subTitle" idx="1"/>
          </p:nvPr>
        </p:nvSpPr>
        <p:spPr>
          <a:xfrm>
            <a:off x="5343575" y="3603325"/>
            <a:ext cx="2763600" cy="7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48" name="Google Shape;48;p3"/>
          <p:cNvSpPr txBox="1">
            <a:spLocks noGrp="1"/>
          </p:cNvSpPr>
          <p:nvPr>
            <p:ph type="title" idx="2" hasCustomPrompt="1"/>
          </p:nvPr>
        </p:nvSpPr>
        <p:spPr>
          <a:xfrm>
            <a:off x="5397275" y="952625"/>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636"/>
        <p:cNvGrpSpPr/>
        <p:nvPr/>
      </p:nvGrpSpPr>
      <p:grpSpPr>
        <a:xfrm>
          <a:off x="0" y="0"/>
          <a:ext cx="0" cy="0"/>
          <a:chOff x="0" y="0"/>
          <a:chExt cx="0" cy="0"/>
        </a:xfrm>
      </p:grpSpPr>
      <p:sp>
        <p:nvSpPr>
          <p:cNvPr id="637" name="Google Shape;637;p23"/>
          <p:cNvSpPr txBox="1">
            <a:spLocks noGrp="1"/>
          </p:cNvSpPr>
          <p:nvPr>
            <p:ph type="title"/>
          </p:nvPr>
        </p:nvSpPr>
        <p:spPr>
          <a:xfrm>
            <a:off x="713100" y="1307525"/>
            <a:ext cx="2185500" cy="96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8" name="Google Shape;638;p23"/>
          <p:cNvSpPr txBox="1">
            <a:spLocks noGrp="1"/>
          </p:cNvSpPr>
          <p:nvPr>
            <p:ph type="subTitle" idx="1"/>
          </p:nvPr>
        </p:nvSpPr>
        <p:spPr>
          <a:xfrm>
            <a:off x="713100" y="2366300"/>
            <a:ext cx="2609400" cy="1469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10_1">
    <p:spTree>
      <p:nvGrpSpPr>
        <p:cNvPr id="1" name="Shape 639"/>
        <p:cNvGrpSpPr/>
        <p:nvPr/>
      </p:nvGrpSpPr>
      <p:grpSpPr>
        <a:xfrm>
          <a:off x="0" y="0"/>
          <a:ext cx="0" cy="0"/>
          <a:chOff x="0" y="0"/>
          <a:chExt cx="0" cy="0"/>
        </a:xfrm>
      </p:grpSpPr>
      <p:sp>
        <p:nvSpPr>
          <p:cNvPr id="640" name="Google Shape;640;p24"/>
          <p:cNvSpPr txBox="1">
            <a:spLocks noGrp="1"/>
          </p:cNvSpPr>
          <p:nvPr>
            <p:ph type="title"/>
          </p:nvPr>
        </p:nvSpPr>
        <p:spPr>
          <a:xfrm>
            <a:off x="4938775" y="1738802"/>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1" name="Google Shape;641;p24"/>
          <p:cNvSpPr txBox="1">
            <a:spLocks noGrp="1"/>
          </p:cNvSpPr>
          <p:nvPr>
            <p:ph type="subTitle" idx="1"/>
          </p:nvPr>
        </p:nvSpPr>
        <p:spPr>
          <a:xfrm>
            <a:off x="4938775" y="2369724"/>
            <a:ext cx="29628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2">
  <p:cSld name="CUSTOM_10_1_1">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3661725" y="660663"/>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3657525" y="1291575"/>
            <a:ext cx="47733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36608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36608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61997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61997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36608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36608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61997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61997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1">
  <p:cSld name="CUSTOM_12">
    <p:spTree>
      <p:nvGrpSpPr>
        <p:cNvPr id="1" name="Shape 690"/>
        <p:cNvGrpSpPr/>
        <p:nvPr/>
      </p:nvGrpSpPr>
      <p:grpSpPr>
        <a:xfrm>
          <a:off x="0" y="0"/>
          <a:ext cx="0" cy="0"/>
          <a:chOff x="0" y="0"/>
          <a:chExt cx="0" cy="0"/>
        </a:xfrm>
      </p:grpSpPr>
      <p:grpSp>
        <p:nvGrpSpPr>
          <p:cNvPr id="691" name="Google Shape;691;p27"/>
          <p:cNvGrpSpPr/>
          <p:nvPr/>
        </p:nvGrpSpPr>
        <p:grpSpPr>
          <a:xfrm>
            <a:off x="155326" y="91359"/>
            <a:ext cx="8833348" cy="489437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7131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49929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2">
  <p:cSld name="CUSTOM_12_1">
    <p:spTree>
      <p:nvGrpSpPr>
        <p:cNvPr id="1" name="Shape 728"/>
        <p:cNvGrpSpPr/>
        <p:nvPr/>
      </p:nvGrpSpPr>
      <p:grpSpPr>
        <a:xfrm>
          <a:off x="0" y="0"/>
          <a:ext cx="0" cy="0"/>
          <a:chOff x="0" y="0"/>
          <a:chExt cx="0" cy="0"/>
        </a:xfrm>
      </p:grpSpPr>
      <p:grpSp>
        <p:nvGrpSpPr>
          <p:cNvPr id="729" name="Google Shape;729;p28"/>
          <p:cNvGrpSpPr/>
          <p:nvPr/>
        </p:nvGrpSpPr>
        <p:grpSpPr>
          <a:xfrm>
            <a:off x="155326" y="91359"/>
            <a:ext cx="8833348" cy="489437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2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6463350" y="6222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6463350" y="10296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6463350" y="246073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6463350" y="205339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6463350" y="38918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6463350" y="34844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grpSp>
        <p:nvGrpSpPr>
          <p:cNvPr id="53" name="Google Shape;53;p5"/>
          <p:cNvGrpSpPr/>
          <p:nvPr/>
        </p:nvGrpSpPr>
        <p:grpSpPr>
          <a:xfrm>
            <a:off x="155326" y="91359"/>
            <a:ext cx="8833348" cy="4894379"/>
            <a:chOff x="375925" y="955900"/>
            <a:chExt cx="6888675" cy="3816875"/>
          </a:xfrm>
        </p:grpSpPr>
        <p:sp>
          <p:nvSpPr>
            <p:cNvPr id="54" name="Google Shape;54;p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5"/>
          <p:cNvSpPr txBox="1">
            <a:spLocks noGrp="1"/>
          </p:cNvSpPr>
          <p:nvPr>
            <p:ph type="subTitle" idx="1"/>
          </p:nvPr>
        </p:nvSpPr>
        <p:spPr>
          <a:xfrm>
            <a:off x="713100"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88" name="Google Shape;88;p5"/>
          <p:cNvSpPr txBox="1">
            <a:spLocks noGrp="1"/>
          </p:cNvSpPr>
          <p:nvPr>
            <p:ph type="subTitle" idx="2"/>
          </p:nvPr>
        </p:nvSpPr>
        <p:spPr>
          <a:xfrm>
            <a:off x="713100"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txBox="1">
            <a:spLocks noGrp="1"/>
          </p:cNvSpPr>
          <p:nvPr>
            <p:ph type="subTitle" idx="3"/>
          </p:nvPr>
        </p:nvSpPr>
        <p:spPr>
          <a:xfrm>
            <a:off x="5176725"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91" name="Google Shape;91;p5"/>
          <p:cNvSpPr txBox="1">
            <a:spLocks noGrp="1"/>
          </p:cNvSpPr>
          <p:nvPr>
            <p:ph type="subTitle" idx="4"/>
          </p:nvPr>
        </p:nvSpPr>
        <p:spPr>
          <a:xfrm>
            <a:off x="5176725"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5"/>
          <p:cNvSpPr txBox="1">
            <a:spLocks noGrp="1"/>
          </p:cNvSpPr>
          <p:nvPr>
            <p:ph type="title" idx="5" hasCustomPrompt="1"/>
          </p:nvPr>
        </p:nvSpPr>
        <p:spPr>
          <a:xfrm>
            <a:off x="7863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3" name="Google Shape;93;p5"/>
          <p:cNvSpPr txBox="1">
            <a:spLocks noGrp="1"/>
          </p:cNvSpPr>
          <p:nvPr>
            <p:ph type="title" idx="6" hasCustomPrompt="1"/>
          </p:nvPr>
        </p:nvSpPr>
        <p:spPr>
          <a:xfrm>
            <a:off x="52586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grpSp>
        <p:nvGrpSpPr>
          <p:cNvPr id="95" name="Google Shape;95;p6"/>
          <p:cNvGrpSpPr/>
          <p:nvPr/>
        </p:nvGrpSpPr>
        <p:grpSpPr>
          <a:xfrm>
            <a:off x="155326" y="91359"/>
            <a:ext cx="8833348" cy="489437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6"/>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grpSp>
        <p:nvGrpSpPr>
          <p:cNvPr id="131" name="Google Shape;131;p7"/>
          <p:cNvGrpSpPr/>
          <p:nvPr/>
        </p:nvGrpSpPr>
        <p:grpSpPr>
          <a:xfrm rot="624426">
            <a:off x="5860490" y="2057758"/>
            <a:ext cx="4761844" cy="5092095"/>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7"/>
          <p:cNvGrpSpPr/>
          <p:nvPr/>
        </p:nvGrpSpPr>
        <p:grpSpPr>
          <a:xfrm rot="-179539">
            <a:off x="147394" y="539643"/>
            <a:ext cx="5053805" cy="5778793"/>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7"/>
          <p:cNvSpPr txBox="1">
            <a:spLocks noGrp="1"/>
          </p:cNvSpPr>
          <p:nvPr>
            <p:ph type="title"/>
          </p:nvPr>
        </p:nvSpPr>
        <p:spPr>
          <a:xfrm rot="-180143">
            <a:off x="1328980" y="1530061"/>
            <a:ext cx="3127293" cy="148133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418315" y="3663009"/>
            <a:ext cx="3127293" cy="85947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9"/>
        <p:cNvGrpSpPr/>
        <p:nvPr/>
      </p:nvGrpSpPr>
      <p:grpSpPr>
        <a:xfrm>
          <a:off x="0" y="0"/>
          <a:ext cx="0" cy="0"/>
          <a:chOff x="0" y="0"/>
          <a:chExt cx="0" cy="0"/>
        </a:xfrm>
      </p:grpSpPr>
      <p:grpSp>
        <p:nvGrpSpPr>
          <p:cNvPr id="170" name="Google Shape;170;p8"/>
          <p:cNvGrpSpPr/>
          <p:nvPr/>
        </p:nvGrpSpPr>
        <p:grpSpPr>
          <a:xfrm>
            <a:off x="155326" y="91359"/>
            <a:ext cx="8833348" cy="489437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8"/>
          <p:cNvSpPr txBox="1">
            <a:spLocks noGrp="1"/>
          </p:cNvSpPr>
          <p:nvPr>
            <p:ph type="title"/>
          </p:nvPr>
        </p:nvSpPr>
        <p:spPr>
          <a:xfrm>
            <a:off x="3885000" y="1481500"/>
            <a:ext cx="3684900" cy="1453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5" name="Google Shape;205;p8"/>
          <p:cNvSpPr txBox="1">
            <a:spLocks noGrp="1"/>
          </p:cNvSpPr>
          <p:nvPr>
            <p:ph type="subTitle" idx="1"/>
          </p:nvPr>
        </p:nvSpPr>
        <p:spPr>
          <a:xfrm>
            <a:off x="3887408" y="2971742"/>
            <a:ext cx="3684900" cy="71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grpSp>
        <p:nvGrpSpPr>
          <p:cNvPr id="207" name="Google Shape;207;p9"/>
          <p:cNvGrpSpPr/>
          <p:nvPr/>
        </p:nvGrpSpPr>
        <p:grpSpPr>
          <a:xfrm>
            <a:off x="155326" y="91359"/>
            <a:ext cx="8833348" cy="489437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9"/>
          <p:cNvSpPr txBox="1">
            <a:spLocks noGrp="1"/>
          </p:cNvSpPr>
          <p:nvPr>
            <p:ph type="title"/>
          </p:nvPr>
        </p:nvSpPr>
        <p:spPr>
          <a:xfrm>
            <a:off x="952797" y="1520863"/>
            <a:ext cx="29718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2" name="Google Shape;242;p9"/>
          <p:cNvSpPr txBox="1">
            <a:spLocks noGrp="1"/>
          </p:cNvSpPr>
          <p:nvPr>
            <p:ph type="subTitle" idx="1"/>
          </p:nvPr>
        </p:nvSpPr>
        <p:spPr>
          <a:xfrm>
            <a:off x="952675" y="2266831"/>
            <a:ext cx="2971800" cy="128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338750" y="1597550"/>
            <a:ext cx="6464700" cy="147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r>
              <a:t>xx%</a:t>
            </a:r>
          </a:p>
        </p:txBody>
      </p:sp>
      <p:sp>
        <p:nvSpPr>
          <p:cNvPr id="247" name="Google Shape;247;p11"/>
          <p:cNvSpPr txBox="1">
            <a:spLocks noGrp="1"/>
          </p:cNvSpPr>
          <p:nvPr>
            <p:ph type="subTitle" idx="1"/>
          </p:nvPr>
        </p:nvSpPr>
        <p:spPr>
          <a:xfrm>
            <a:off x="1340550" y="3100436"/>
            <a:ext cx="6464700" cy="512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 id="2147483671" r:id="rId22"/>
    <p:sldLayoutId id="2147483673" r:id="rId23"/>
    <p:sldLayoutId id="214748367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047964" y="1181528"/>
            <a:ext cx="7017249" cy="1651671"/>
          </a:xfrm>
          <a:prstGeom prst="rect">
            <a:avLst/>
          </a:prstGeom>
          <a:solidFill>
            <a:schemeClr val="accent5">
              <a:lumMod val="60000"/>
              <a:lumOff val="40000"/>
            </a:schemeClr>
          </a:solidFill>
        </p:spPr>
        <p:txBody>
          <a:bodyPr wrap="square" rtlCol="0">
            <a:spAutoFit/>
          </a:bodyPr>
          <a:lstStyle/>
          <a:p>
            <a:pPr algn="ctr">
              <a:lnSpc>
                <a:spcPct val="150000"/>
              </a:lnSpc>
            </a:pPr>
            <a:r>
              <a:rPr lang="en-US" sz="3600" b="1" dirty="0" smtClean="0"/>
              <a:t>CHÀO MỪNG CÁC EM </a:t>
            </a:r>
          </a:p>
          <a:p>
            <a:pPr algn="ctr">
              <a:lnSpc>
                <a:spcPct val="150000"/>
              </a:lnSpc>
            </a:pPr>
            <a:r>
              <a:rPr lang="en-US" sz="3600" b="1" dirty="0" smtClean="0"/>
              <a:t>ĐẾN VỚI TIẾT HỌC HÔM NAY!</a:t>
            </a:r>
            <a:endParaRPr lang="en-US" sz="36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04" y="3441566"/>
            <a:ext cx="1481686" cy="13628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5384">
            <a:off x="6330999" y="3073671"/>
            <a:ext cx="1084754" cy="1709401"/>
          </a:xfrm>
          <a:prstGeom prst="rect">
            <a:avLst/>
          </a:prstGeom>
        </p:spPr>
      </p:pic>
    </p:spTree>
    <p:extLst>
      <p:ext uri="{BB962C8B-B14F-4D97-AF65-F5344CB8AC3E}">
        <p14:creationId xmlns:p14="http://schemas.microsoft.com/office/powerpoint/2010/main" val="945940880"/>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smtClean="0"/>
              <a:t>HĐ2</a:t>
            </a:r>
            <a:endParaRPr lang="en-US" sz="2400" b="1" dirty="0"/>
          </a:p>
        </p:txBody>
      </p:sp>
      <p:sp>
        <p:nvSpPr>
          <p:cNvPr id="5" name="TextBox 4"/>
          <p:cNvSpPr txBox="1"/>
          <p:nvPr/>
        </p:nvSpPr>
        <p:spPr>
          <a:xfrm>
            <a:off x="767259" y="516272"/>
            <a:ext cx="6866440" cy="400110"/>
          </a:xfrm>
          <a:prstGeom prst="rect">
            <a:avLst/>
          </a:prstGeom>
          <a:noFill/>
        </p:spPr>
        <p:txBody>
          <a:bodyPr wrap="square" rtlCol="0">
            <a:spAutoFit/>
          </a:bodyPr>
          <a:lstStyle/>
          <a:p>
            <a:r>
              <a:rPr lang="en-US" sz="2000" b="1" dirty="0" smtClean="0">
                <a:solidFill>
                  <a:srgbClr val="FF0000"/>
                </a:solidFill>
              </a:rPr>
              <a:t>2. </a:t>
            </a:r>
            <a:r>
              <a:rPr lang="en-US" sz="2000" b="1" dirty="0" err="1" smtClean="0">
                <a:solidFill>
                  <a:srgbClr val="FF0000"/>
                </a:solidFill>
              </a:rPr>
              <a:t>Tỉ</a:t>
            </a:r>
            <a:r>
              <a:rPr lang="en-US" sz="2000" b="1" dirty="0" smtClean="0">
                <a:solidFill>
                  <a:srgbClr val="FF0000"/>
                </a:solidFill>
              </a:rPr>
              <a:t> </a:t>
            </a:r>
            <a:r>
              <a:rPr lang="en-US" sz="2000" b="1" dirty="0" err="1" smtClean="0">
                <a:solidFill>
                  <a:srgbClr val="FF0000"/>
                </a:solidFill>
              </a:rPr>
              <a:t>số</a:t>
            </a:r>
            <a:r>
              <a:rPr lang="en-US" sz="2000" b="1" dirty="0" smtClean="0">
                <a:solidFill>
                  <a:srgbClr val="FF0000"/>
                </a:solidFill>
              </a:rPr>
              <a:t> </a:t>
            </a:r>
            <a:r>
              <a:rPr lang="en-US" sz="2000" b="1" dirty="0" err="1" smtClean="0">
                <a:solidFill>
                  <a:srgbClr val="FF0000"/>
                </a:solidFill>
              </a:rPr>
              <a:t>của</a:t>
            </a:r>
            <a:r>
              <a:rPr lang="en-US" sz="2000" b="1" dirty="0" smtClean="0">
                <a:solidFill>
                  <a:srgbClr val="FF0000"/>
                </a:solidFill>
              </a:rPr>
              <a:t> </a:t>
            </a:r>
            <a:r>
              <a:rPr lang="en-US" sz="2000" b="1" dirty="0" err="1" smtClean="0">
                <a:solidFill>
                  <a:srgbClr val="FF0000"/>
                </a:solidFill>
              </a:rPr>
              <a:t>hai</a:t>
            </a:r>
            <a:r>
              <a:rPr lang="en-US" sz="2000" b="1" dirty="0" smtClean="0">
                <a:solidFill>
                  <a:srgbClr val="FF0000"/>
                </a:solidFill>
              </a:rPr>
              <a:t> </a:t>
            </a:r>
            <a:r>
              <a:rPr lang="en-US" sz="2000" b="1" dirty="0" err="1" smtClean="0">
                <a:solidFill>
                  <a:srgbClr val="FF0000"/>
                </a:solidFill>
              </a:rPr>
              <a:t>địa</a:t>
            </a:r>
            <a:r>
              <a:rPr lang="en-US" sz="2000" b="1" dirty="0" smtClean="0">
                <a:solidFill>
                  <a:srgbClr val="FF0000"/>
                </a:solidFill>
              </a:rPr>
              <a:t> </a:t>
            </a:r>
            <a:r>
              <a:rPr lang="en-US" sz="2000" b="1" dirty="0" err="1" smtClean="0">
                <a:solidFill>
                  <a:srgbClr val="FF0000"/>
                </a:solidFill>
              </a:rPr>
              <a:t>lượng</a:t>
            </a:r>
            <a:r>
              <a:rPr lang="en-US" sz="2000" b="1" dirty="0" smtClean="0">
                <a:solidFill>
                  <a:srgbClr val="FF0000"/>
                </a:solidFill>
              </a:rPr>
              <a:t> (</a:t>
            </a:r>
            <a:r>
              <a:rPr lang="en-US" sz="2000" b="1" dirty="0" err="1" smtClean="0">
                <a:solidFill>
                  <a:srgbClr val="FF0000"/>
                </a:solidFill>
              </a:rPr>
              <a:t>cùng</a:t>
            </a:r>
            <a:r>
              <a:rPr lang="en-US" sz="2000" b="1" dirty="0" smtClean="0">
                <a:solidFill>
                  <a:srgbClr val="FF0000"/>
                </a:solidFill>
              </a:rPr>
              <a:t> </a:t>
            </a:r>
            <a:r>
              <a:rPr lang="en-US" sz="2000" b="1" dirty="0" err="1" smtClean="0">
                <a:solidFill>
                  <a:srgbClr val="FF0000"/>
                </a:solidFill>
              </a:rPr>
              <a:t>loại</a:t>
            </a:r>
            <a:r>
              <a:rPr lang="en-US" sz="2000" b="1" dirty="0" smtClean="0">
                <a:solidFill>
                  <a:srgbClr val="FF0000"/>
                </a:solidFill>
              </a:rPr>
              <a:t> </a:t>
            </a:r>
            <a:r>
              <a:rPr lang="en-US" sz="2000" b="1" dirty="0" err="1" smtClean="0">
                <a:solidFill>
                  <a:srgbClr val="FF0000"/>
                </a:solidFill>
              </a:rPr>
              <a:t>và</a:t>
            </a:r>
            <a:r>
              <a:rPr lang="en-US" sz="2000" b="1" dirty="0" smtClean="0">
                <a:solidFill>
                  <a:srgbClr val="FF0000"/>
                </a:solidFill>
              </a:rPr>
              <a:t> </a:t>
            </a:r>
            <a:r>
              <a:rPr lang="en-US" sz="2000" b="1" dirty="0" err="1" smtClean="0">
                <a:solidFill>
                  <a:srgbClr val="FF0000"/>
                </a:solidFill>
              </a:rPr>
              <a:t>cùng</a:t>
            </a:r>
            <a:r>
              <a:rPr lang="en-US" sz="2000" b="1" dirty="0" smtClean="0">
                <a:solidFill>
                  <a:srgbClr val="FF0000"/>
                </a:solidFill>
              </a:rPr>
              <a:t> </a:t>
            </a:r>
            <a:r>
              <a:rPr lang="en-US" sz="2000" b="1" dirty="0" err="1" smtClean="0">
                <a:solidFill>
                  <a:srgbClr val="FF0000"/>
                </a:solidFill>
              </a:rPr>
              <a:t>đơn</a:t>
            </a:r>
            <a:r>
              <a:rPr lang="en-US" sz="2000" b="1" dirty="0" smtClean="0">
                <a:solidFill>
                  <a:srgbClr val="FF0000"/>
                </a:solidFill>
              </a:rPr>
              <a:t> </a:t>
            </a:r>
            <a:r>
              <a:rPr lang="en-US" sz="2000" b="1" dirty="0" err="1" smtClean="0">
                <a:solidFill>
                  <a:srgbClr val="FF0000"/>
                </a:solidFill>
              </a:rPr>
              <a:t>vị</a:t>
            </a:r>
            <a:r>
              <a:rPr lang="en-US" sz="2000" b="1" dirty="0" smtClean="0">
                <a:solidFill>
                  <a:srgbClr val="FF0000"/>
                </a:solidFill>
              </a:rPr>
              <a:t> </a:t>
            </a:r>
            <a:r>
              <a:rPr lang="en-US" sz="2000" b="1" dirty="0" err="1" smtClean="0">
                <a:solidFill>
                  <a:srgbClr val="FF0000"/>
                </a:solidFill>
              </a:rPr>
              <a:t>đo</a:t>
            </a:r>
            <a:r>
              <a:rPr lang="en-US" sz="2000" b="1" dirty="0" smtClean="0">
                <a:solidFill>
                  <a:srgbClr val="FF0000"/>
                </a:solidFill>
              </a:rPr>
              <a:t>)</a:t>
            </a:r>
            <a:endParaRPr lang="en-US" sz="2000" b="1" dirty="0">
              <a:solidFill>
                <a:srgbClr val="FF0000"/>
              </a:solidFill>
            </a:endParaRP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smtClean="0"/>
              <a:t>Bạn</a:t>
            </a:r>
            <a:r>
              <a:rPr lang="en-US" sz="2000" dirty="0" smtClean="0"/>
              <a:t> </a:t>
            </a:r>
            <a:r>
              <a:rPr lang="en-US" sz="2000" dirty="0" err="1" smtClean="0"/>
              <a:t>Phương</a:t>
            </a:r>
            <a:r>
              <a:rPr lang="en-US" sz="2000" dirty="0" smtClean="0"/>
              <a:t> </a:t>
            </a:r>
            <a:r>
              <a:rPr lang="en-US" sz="2000" dirty="0" err="1" smtClean="0"/>
              <a:t>đi</a:t>
            </a:r>
            <a:r>
              <a:rPr lang="en-US" sz="2000" dirty="0" smtClean="0"/>
              <a:t> </a:t>
            </a:r>
            <a:r>
              <a:rPr lang="en-US" sz="2000" dirty="0" err="1" smtClean="0"/>
              <a:t>bộ</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4km/h. </a:t>
            </a:r>
            <a:r>
              <a:rPr lang="en-US" sz="2000" dirty="0" err="1" smtClean="0"/>
              <a:t>Bạn</a:t>
            </a:r>
            <a:r>
              <a:rPr lang="en-US" sz="2000" dirty="0" smtClean="0"/>
              <a:t> </a:t>
            </a:r>
            <a:r>
              <a:rPr lang="en-US" sz="2000" dirty="0" err="1" smtClean="0"/>
              <a:t>Quân</a:t>
            </a:r>
            <a:r>
              <a:rPr lang="en-US" sz="2000" dirty="0" smtClean="0"/>
              <a:t> </a:t>
            </a:r>
            <a:r>
              <a:rPr lang="en-US" sz="2000" dirty="0" err="1" smtClean="0"/>
              <a:t>đi</a:t>
            </a:r>
            <a:r>
              <a:rPr lang="en-US" sz="2000" dirty="0" smtClean="0"/>
              <a:t> </a:t>
            </a:r>
            <a:r>
              <a:rPr lang="en-US" sz="2000" dirty="0" err="1" smtClean="0"/>
              <a:t>bộ</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5 km/h.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giữa</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bạn</a:t>
            </a:r>
            <a:r>
              <a:rPr lang="en-US" sz="2000" dirty="0" smtClean="0"/>
              <a:t> </a:t>
            </a:r>
            <a:r>
              <a:rPr lang="en-US" sz="2000" dirty="0" err="1" smtClean="0"/>
              <a:t>Phương</a:t>
            </a:r>
            <a:r>
              <a:rPr lang="en-US" sz="2000" dirty="0" smtClean="0"/>
              <a:t> </a:t>
            </a:r>
            <a:r>
              <a:rPr lang="en-US" sz="2000" dirty="0" err="1" smtClean="0"/>
              <a:t>và</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bạn</a:t>
            </a:r>
            <a:r>
              <a:rPr lang="en-US" sz="2000" dirty="0" smtClean="0"/>
              <a:t> </a:t>
            </a:r>
            <a:r>
              <a:rPr lang="en-US" sz="2000" dirty="0" err="1" smtClean="0"/>
              <a:t>Quân</a:t>
            </a:r>
            <a:r>
              <a:rPr lang="en-US" sz="2000" dirty="0" smtClean="0"/>
              <a:t>.</a:t>
            </a:r>
            <a:endParaRPr lang="en-US" sz="2000" dirty="0"/>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err="1" smtClean="0"/>
              <a:t>Giải</a:t>
            </a:r>
            <a:endParaRPr lang="en-US" sz="2000" b="1" dirty="0"/>
          </a:p>
        </p:txBody>
      </p:sp>
      <mc:AlternateContent xmlns:mc="http://schemas.openxmlformats.org/markup-compatibility/2006" xmlns:a14="http://schemas.microsoft.com/office/drawing/2010/main">
        <mc:Choice Requires="a14">
          <p:sp>
            <p:nvSpPr>
              <p:cNvPr id="8" name="Rectangle 7"/>
              <p:cNvSpPr/>
              <p:nvPr/>
            </p:nvSpPr>
            <p:spPr>
              <a:xfrm>
                <a:off x="1075484" y="3144633"/>
                <a:ext cx="7299789" cy="1591013"/>
              </a:xfrm>
              <a:prstGeom prst="rect">
                <a:avLst/>
              </a:prstGeom>
            </p:spPr>
            <p:txBody>
              <a:bodyPr wrap="square">
                <a:spAutoFit/>
              </a:bodyPr>
              <a:lstStyle/>
              <a:p>
                <a:pPr algn="just">
                  <a:lnSpc>
                    <a:spcPct val="150000"/>
                  </a:lnSpc>
                </a:pPr>
                <a:r>
                  <a:rPr lang="vi-VN" sz="2000" dirty="0" smtClean="0"/>
                  <a:t>Tỉ số giữ vận tốc của bạn Phương và vận tốc của bạn Quân là</a:t>
                </a:r>
                <a:r>
                  <a:rPr lang="en-US" sz="2000" dirty="0" smtClean="0"/>
                  <a:t>:</a:t>
                </a:r>
              </a:p>
              <a:p>
                <a:pPr algn="ctr">
                  <a:lnSpc>
                    <a:spcPct val="150000"/>
                  </a:lnSpc>
                </a:pP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𝑉</m:t>
                        </m:r>
                        <m:r>
                          <a:rPr lang="en-US" sz="2800" b="0" i="1" smtClean="0">
                            <a:latin typeface="Cambria Math" panose="02040503050406030204" pitchFamily="18" charset="0"/>
                          </a:rPr>
                          <m:t>ậ</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𝑡</m:t>
                        </m:r>
                        <m:r>
                          <a:rPr lang="en-US" sz="2800" b="0" i="1" smtClean="0">
                            <a:latin typeface="Cambria Math" panose="02040503050406030204" pitchFamily="18" charset="0"/>
                          </a:rPr>
                          <m:t>ố</m:t>
                        </m:r>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𝑐</m:t>
                        </m:r>
                        <m:r>
                          <a:rPr lang="en-US" sz="2800" b="0" i="1" smtClean="0">
                            <a:latin typeface="Cambria Math" panose="02040503050406030204" pitchFamily="18" charset="0"/>
                          </a:rPr>
                          <m:t>ủ</m:t>
                        </m:r>
                        <m:r>
                          <a:rPr lang="en-US" sz="2800" b="0" i="1" smtClean="0">
                            <a:latin typeface="Cambria Math" panose="02040503050406030204" pitchFamily="18" charset="0"/>
                          </a:rPr>
                          <m:t>𝑎</m:t>
                        </m:r>
                        <m:r>
                          <a:rPr lang="en-US" sz="2800" b="0" i="1" smtClean="0">
                            <a:latin typeface="Cambria Math" panose="02040503050406030204" pitchFamily="18" charset="0"/>
                          </a:rPr>
                          <m:t> </m:t>
                        </m:r>
                        <m:r>
                          <a:rPr lang="en-US" sz="2800" b="0" i="1" smtClean="0">
                            <a:latin typeface="Cambria Math" panose="02040503050406030204" pitchFamily="18" charset="0"/>
                          </a:rPr>
                          <m:t>𝑏</m:t>
                        </m:r>
                        <m:r>
                          <a:rPr lang="en-US" sz="2800" b="0" i="1" smtClean="0">
                            <a:latin typeface="Cambria Math" panose="02040503050406030204" pitchFamily="18" charset="0"/>
                          </a:rPr>
                          <m:t>ạ</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𝑃h</m:t>
                        </m:r>
                        <m:r>
                          <a:rPr lang="en-US" sz="2800" b="0" i="1" smtClean="0">
                            <a:latin typeface="Cambria Math" panose="02040503050406030204" pitchFamily="18" charset="0"/>
                          </a:rPr>
                          <m:t>ươ</m:t>
                        </m:r>
                        <m:r>
                          <a:rPr lang="en-US" sz="2800" b="0" i="1" smtClean="0">
                            <a:latin typeface="Cambria Math" panose="02040503050406030204" pitchFamily="18" charset="0"/>
                          </a:rPr>
                          <m:t>𝑛𝑔</m:t>
                        </m:r>
                      </m:num>
                      <m:den>
                        <m:r>
                          <a:rPr lang="en-US" sz="2800" b="0" i="1" smtClean="0">
                            <a:latin typeface="Cambria Math" panose="02040503050406030204" pitchFamily="18" charset="0"/>
                          </a:rPr>
                          <m:t>𝑉</m:t>
                        </m:r>
                        <m:r>
                          <a:rPr lang="en-US" sz="2800" b="0" i="1" smtClean="0">
                            <a:latin typeface="Cambria Math" panose="02040503050406030204" pitchFamily="18" charset="0"/>
                          </a:rPr>
                          <m:t>ậ</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𝑡</m:t>
                        </m:r>
                        <m:r>
                          <a:rPr lang="en-US" sz="2800" b="0" i="1" smtClean="0">
                            <a:latin typeface="Cambria Math" panose="02040503050406030204" pitchFamily="18" charset="0"/>
                          </a:rPr>
                          <m:t>ố</m:t>
                        </m:r>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𝑐</m:t>
                        </m:r>
                        <m:r>
                          <a:rPr lang="en-US" sz="2800" b="0" i="1" smtClean="0">
                            <a:latin typeface="Cambria Math" panose="02040503050406030204" pitchFamily="18" charset="0"/>
                          </a:rPr>
                          <m:t>ủ</m:t>
                        </m:r>
                        <m:r>
                          <a:rPr lang="en-US" sz="2800" b="0" i="1" smtClean="0">
                            <a:latin typeface="Cambria Math" panose="02040503050406030204" pitchFamily="18" charset="0"/>
                          </a:rPr>
                          <m:t>𝑎</m:t>
                        </m:r>
                        <m:r>
                          <a:rPr lang="en-US" sz="2800" b="0" i="1" smtClean="0">
                            <a:latin typeface="Cambria Math" panose="02040503050406030204" pitchFamily="18" charset="0"/>
                          </a:rPr>
                          <m:t> </m:t>
                        </m:r>
                        <m:r>
                          <a:rPr lang="en-US" sz="2800" b="0" i="1" smtClean="0">
                            <a:latin typeface="Cambria Math" panose="02040503050406030204" pitchFamily="18" charset="0"/>
                          </a:rPr>
                          <m:t>𝑏</m:t>
                        </m:r>
                        <m:r>
                          <a:rPr lang="en-US" sz="2800" b="0" i="1" smtClean="0">
                            <a:latin typeface="Cambria Math" panose="02040503050406030204" pitchFamily="18" charset="0"/>
                          </a:rPr>
                          <m:t>ạ</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𝑄𝑢</m:t>
                        </m:r>
                        <m:r>
                          <a:rPr lang="en-US" sz="2800" b="0" i="1" smtClean="0">
                            <a:latin typeface="Cambria Math" panose="02040503050406030204" pitchFamily="18" charset="0"/>
                          </a:rPr>
                          <m:t>â</m:t>
                        </m:r>
                        <m:r>
                          <a:rPr lang="en-US" sz="2800" b="0" i="1" smtClean="0">
                            <a:latin typeface="Cambria Math" panose="02040503050406030204" pitchFamily="18" charset="0"/>
                          </a:rPr>
                          <m:t>𝑛</m:t>
                        </m:r>
                      </m:den>
                    </m:f>
                  </m:oMath>
                </a14:m>
                <a:r>
                  <a:rPr lang="en-US" sz="2000" dirty="0" smtClean="0"/>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5</m:t>
                        </m:r>
                      </m:den>
                    </m:f>
                  </m:oMath>
                </a14:m>
                <a:r>
                  <a:rPr lang="en-US" sz="2000" dirty="0" smtClean="0"/>
                  <a:t>.</a:t>
                </a:r>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1075484" y="3144633"/>
                <a:ext cx="7299789" cy="1591013"/>
              </a:xfrm>
              <a:prstGeom prst="rect">
                <a:avLst/>
              </a:prstGeom>
              <a:blipFill rotWithShape="0">
                <a:blip r:embed="rId3"/>
                <a:stretch>
                  <a:fillRect l="-835" r="-417"/>
                </a:stretch>
              </a:blipFill>
            </p:spPr>
            <p:txBody>
              <a:bodyPr/>
              <a:lstStyle/>
              <a:p>
                <a:r>
                  <a:rPr lang="en-US">
                    <a:noFill/>
                  </a:rPr>
                  <a:t> </a:t>
                </a:r>
              </a:p>
            </p:txBody>
          </p:sp>
        </mc:Fallback>
      </mc:AlternateContent>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Effect transition="in" filter="fade">
                                      <p:cBhvr>
                                        <p:cTn id="12" dur="500"/>
                                        <p:tgtEl>
                                          <p:spTgt spid="10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3101062" y="697192"/>
            <a:ext cx="5188977" cy="5548851"/>
            <a:chOff x="7567300" y="1541100"/>
            <a:chExt cx="3167100"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43"/>
          <p:cNvGrpSpPr/>
          <p:nvPr/>
        </p:nvGrpSpPr>
        <p:grpSpPr>
          <a:xfrm>
            <a:off x="904126" y="890213"/>
            <a:ext cx="2002113" cy="1916811"/>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43"/>
          <p:cNvSpPr txBox="1"/>
          <p:nvPr/>
        </p:nvSpPr>
        <p:spPr>
          <a:xfrm rot="-229024">
            <a:off x="1027597" y="1577425"/>
            <a:ext cx="1798608" cy="99880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latin typeface="+mn-lt"/>
                <a:ea typeface="Delius"/>
                <a:cs typeface="Delius"/>
                <a:sym typeface="Delius"/>
              </a:rPr>
              <a:t>KẾT LUẬN</a:t>
            </a:r>
            <a:endParaRPr sz="2400" b="1" dirty="0">
              <a:latin typeface="+mn-lt"/>
              <a:ea typeface="Delius"/>
              <a:cs typeface="Delius"/>
              <a:sym typeface="Delius"/>
            </a:endParaRPr>
          </a:p>
        </p:txBody>
      </p:sp>
      <p:sp>
        <p:nvSpPr>
          <p:cNvPr id="1062" name="Google Shape;1062;p43"/>
          <p:cNvSpPr/>
          <p:nvPr/>
        </p:nvSpPr>
        <p:spPr>
          <a:xfrm>
            <a:off x="4130867" y="2783004"/>
            <a:ext cx="3178149" cy="84250"/>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3803322" y="1255512"/>
            <a:ext cx="4027470" cy="1420325"/>
          </a:xfrm>
          <a:prstGeom prst="rect">
            <a:avLst/>
          </a:prstGeom>
          <a:noFill/>
        </p:spPr>
        <p:txBody>
          <a:bodyPr wrap="square" rtlCol="0">
            <a:spAutoFit/>
          </a:bodyPr>
          <a:lstStyle/>
          <a:p>
            <a:pPr algn="just">
              <a:lnSpc>
                <a:spcPct val="150000"/>
              </a:lnSpc>
            </a:pP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hai</a:t>
            </a:r>
            <a:r>
              <a:rPr lang="en-US" sz="2000" dirty="0" smtClean="0"/>
              <a:t> </a:t>
            </a:r>
            <a:r>
              <a:rPr lang="en-US" sz="2000" dirty="0" err="1" smtClean="0"/>
              <a:t>đại</a:t>
            </a:r>
            <a:r>
              <a:rPr lang="en-US" sz="2000" dirty="0" smtClean="0"/>
              <a:t> </a:t>
            </a:r>
            <a:r>
              <a:rPr lang="en-US" sz="2000" dirty="0" err="1" smtClean="0"/>
              <a:t>lượng</a:t>
            </a:r>
            <a:r>
              <a:rPr lang="en-US" sz="2000" dirty="0" smtClean="0"/>
              <a:t> (</a:t>
            </a:r>
            <a:r>
              <a:rPr lang="en-US" sz="2000" dirty="0" err="1" smtClean="0"/>
              <a:t>cùng</a:t>
            </a:r>
            <a:r>
              <a:rPr lang="en-US" sz="2000" dirty="0" smtClean="0"/>
              <a:t> </a:t>
            </a:r>
            <a:r>
              <a:rPr lang="en-US" sz="2000" dirty="0" err="1" smtClean="0"/>
              <a:t>loại</a:t>
            </a:r>
            <a:r>
              <a:rPr lang="en-US" sz="2000" dirty="0" smtClean="0"/>
              <a:t> </a:t>
            </a:r>
            <a:r>
              <a:rPr lang="en-US" sz="2000" dirty="0" err="1" smtClean="0"/>
              <a:t>và</a:t>
            </a:r>
            <a:r>
              <a:rPr lang="en-US" sz="2000" dirty="0" smtClean="0"/>
              <a:t> </a:t>
            </a:r>
            <a:r>
              <a:rPr lang="en-US" sz="2000" dirty="0" err="1" smtClean="0"/>
              <a:t>cùng</a:t>
            </a:r>
            <a:r>
              <a:rPr lang="en-US" sz="2000" dirty="0" smtClean="0"/>
              <a:t> </a:t>
            </a:r>
            <a:r>
              <a:rPr lang="en-US" sz="2000" dirty="0" err="1" smtClean="0"/>
              <a:t>đơn</a:t>
            </a:r>
            <a:r>
              <a:rPr lang="en-US" sz="2000" dirty="0" smtClean="0"/>
              <a:t> </a:t>
            </a:r>
            <a:r>
              <a:rPr lang="en-US" sz="2000" dirty="0" err="1" smtClean="0"/>
              <a:t>vị</a:t>
            </a:r>
            <a:r>
              <a:rPr lang="en-US" sz="2000" dirty="0" smtClean="0"/>
              <a:t> </a:t>
            </a:r>
            <a:r>
              <a:rPr lang="en-US" sz="2000" dirty="0" err="1" smtClean="0"/>
              <a:t>đo</a:t>
            </a:r>
            <a:r>
              <a:rPr lang="en-US" sz="2000" dirty="0" smtClean="0"/>
              <a:t>) </a:t>
            </a:r>
            <a:r>
              <a:rPr lang="en-US" sz="2000" dirty="0" err="1" smtClean="0"/>
              <a:t>là</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giữa</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đo</a:t>
            </a:r>
            <a:r>
              <a:rPr lang="en-US" sz="2000" dirty="0" smtClean="0"/>
              <a:t> </a:t>
            </a:r>
            <a:r>
              <a:rPr lang="en-US" sz="2000" dirty="0" err="1" smtClean="0"/>
              <a:t>của</a:t>
            </a:r>
            <a:r>
              <a:rPr lang="en-US" sz="2000" dirty="0" smtClean="0"/>
              <a:t> </a:t>
            </a:r>
            <a:r>
              <a:rPr lang="en-US" sz="2000" dirty="0" err="1" smtClean="0"/>
              <a:t>hai</a:t>
            </a:r>
            <a:r>
              <a:rPr lang="en-US" sz="2000" dirty="0" smtClean="0"/>
              <a:t> </a:t>
            </a:r>
            <a:r>
              <a:rPr lang="en-US" sz="2000" dirty="0" err="1" smtClean="0"/>
              <a:t>đại</a:t>
            </a:r>
            <a:r>
              <a:rPr lang="en-US" sz="2000" dirty="0" smtClean="0"/>
              <a:t> </a:t>
            </a:r>
            <a:r>
              <a:rPr lang="en-US" sz="2000" dirty="0" err="1" smtClean="0"/>
              <a:t>lượng</a:t>
            </a:r>
            <a:r>
              <a:rPr lang="en-US" sz="2000" dirty="0" smtClean="0"/>
              <a:t> </a:t>
            </a:r>
            <a:r>
              <a:rPr lang="en-US" sz="2000" dirty="0" err="1" smtClean="0"/>
              <a:t>đó</a:t>
            </a:r>
            <a:r>
              <a:rPr lang="en-US" sz="2000" dirty="0" smtClean="0"/>
              <a:t>.</a:t>
            </a:r>
            <a:endParaRPr lang="en-US" sz="2000" dirty="0"/>
          </a:p>
        </p:txBody>
      </p:sp>
      <p:sp>
        <p:nvSpPr>
          <p:cNvPr id="5" name="Rectangle 4"/>
          <p:cNvSpPr/>
          <p:nvPr/>
        </p:nvSpPr>
        <p:spPr>
          <a:xfrm>
            <a:off x="3803322" y="2867254"/>
            <a:ext cx="4040029" cy="1938992"/>
          </a:xfrm>
          <a:prstGeom prst="rect">
            <a:avLst/>
          </a:prstGeom>
        </p:spPr>
        <p:txBody>
          <a:bodyPr wrap="square">
            <a:spAutoFit/>
          </a:bodyPr>
          <a:lstStyle/>
          <a:p>
            <a:pPr algn="just">
              <a:lnSpc>
                <a:spcPct val="150000"/>
              </a:lnSpc>
            </a:pPr>
            <a:r>
              <a:rPr lang="vi-VN" sz="2000" b="1" i="1" dirty="0">
                <a:solidFill>
                  <a:schemeClr val="accent4">
                    <a:lumMod val="75000"/>
                  </a:schemeClr>
                </a:solidFill>
              </a:rPr>
              <a:t>Lưu ý:</a:t>
            </a:r>
          </a:p>
          <a:p>
            <a:pPr algn="just">
              <a:lnSpc>
                <a:spcPct val="150000"/>
              </a:lnSpc>
            </a:pPr>
            <a:r>
              <a:rPr lang="vi-VN" sz="2000" dirty="0"/>
              <a:t>Tỉ số của hai đại lượng thể hiện độ lớn của đại lượng này so với đại lượng kia.</a:t>
            </a: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4"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4">
                                            <p:txEl>
                                              <p:pRg st="0" end="0"/>
                                            </p:txEl>
                                          </p:spTgt>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1062"/>
                                        </p:tgtEl>
                                        <p:attrNameLst>
                                          <p:attrName>style.visibility</p:attrName>
                                        </p:attrNameLst>
                                      </p:cBhvr>
                                      <p:to>
                                        <p:strVal val="visible"/>
                                      </p:to>
                                    </p:set>
                                    <p:anim calcmode="lin" valueType="num">
                                      <p:cBhvr>
                                        <p:cTn id="18" dur="500" fill="hold"/>
                                        <p:tgtEl>
                                          <p:spTgt spid="1062"/>
                                        </p:tgtEl>
                                        <p:attrNameLst>
                                          <p:attrName>ppt_w</p:attrName>
                                        </p:attrNameLst>
                                      </p:cBhvr>
                                      <p:tavLst>
                                        <p:tav tm="0">
                                          <p:val>
                                            <p:strVal val="#ppt_w+.3"/>
                                          </p:val>
                                        </p:tav>
                                        <p:tav tm="100000">
                                          <p:val>
                                            <p:strVal val="#ppt_w"/>
                                          </p:val>
                                        </p:tav>
                                      </p:tavLst>
                                    </p:anim>
                                    <p:anim calcmode="lin" valueType="num">
                                      <p:cBhvr>
                                        <p:cTn id="19" dur="500" fill="hold"/>
                                        <p:tgtEl>
                                          <p:spTgt spid="1062"/>
                                        </p:tgtEl>
                                        <p:attrNameLst>
                                          <p:attrName>ppt_h</p:attrName>
                                        </p:attrNameLst>
                                      </p:cBhvr>
                                      <p:tavLst>
                                        <p:tav tm="0">
                                          <p:val>
                                            <p:strVal val="#ppt_h"/>
                                          </p:val>
                                        </p:tav>
                                        <p:tav tm="100000">
                                          <p:val>
                                            <p:strVal val="#ppt_h"/>
                                          </p:val>
                                        </p:tav>
                                      </p:tavLst>
                                    </p:anim>
                                    <p:animEffect transition="in" filter="fade">
                                      <p:cBhvr>
                                        <p:cTn id="20" dur="500"/>
                                        <p:tgtEl>
                                          <p:spTgt spid="1062"/>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ppt_h/2"/>
                                          </p:val>
                                        </p:tav>
                                        <p:tav tm="100000">
                                          <p:val>
                                            <p:strVal val="#ppt_y"/>
                                          </p:val>
                                        </p:tav>
                                      </p:tavLst>
                                    </p:anim>
                                    <p:anim calcmode="lin" valueType="num">
                                      <p:cBhvr>
                                        <p:cTn id="27" dur="500" fill="hold"/>
                                        <p:tgtEl>
                                          <p:spTgt spid="5">
                                            <p:txEl>
                                              <p:pRg st="0" end="0"/>
                                            </p:txEl>
                                          </p:spTgt>
                                        </p:tgtEl>
                                        <p:attrNameLst>
                                          <p:attrName>ppt_w</p:attrName>
                                        </p:attrNameLst>
                                      </p:cBhvr>
                                      <p:tavLst>
                                        <p:tav tm="0">
                                          <p:val>
                                            <p:strVal val="#ppt_w"/>
                                          </p:val>
                                        </p:tav>
                                        <p:tav tm="100000">
                                          <p:val>
                                            <p:strVal val="#ppt_w"/>
                                          </p:val>
                                        </p:tav>
                                      </p:tavLst>
                                    </p:anim>
                                    <p:anim calcmode="lin" valueType="num">
                                      <p:cBhvr>
                                        <p:cTn id="28" dur="500" fill="hold"/>
                                        <p:tgtEl>
                                          <p:spTgt spid="5">
                                            <p:txEl>
                                              <p:pRg st="0" end="0"/>
                                            </p:txEl>
                                          </p:spTgt>
                                        </p:tgtEl>
                                        <p:attrNameLst>
                                          <p:attrName>ppt_h</p:attrName>
                                        </p:attrNameLst>
                                      </p:cBhvr>
                                      <p:tavLst>
                                        <p:tav tm="0">
                                          <p:val>
                                            <p:fltVal val="0"/>
                                          </p:val>
                                        </p:tav>
                                        <p:tav tm="100000">
                                          <p:val>
                                            <p:strVal val="#ppt_h"/>
                                          </p:val>
                                        </p:tav>
                                      </p:tavLst>
                                    </p:anim>
                                  </p:childTnLst>
                                </p:cTn>
                              </p:par>
                              <p:par>
                                <p:cTn id="29" presetID="17" presetClass="entr" presetSubtype="1" fill="hold"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5">
                                            <p:txEl>
                                              <p:pRg st="1" end="1"/>
                                            </p:txEl>
                                          </p:spTgt>
                                        </p:tgtEl>
                                        <p:attrNameLst>
                                          <p:attrName>ppt_y</p:attrName>
                                        </p:attrNameLst>
                                      </p:cBhvr>
                                      <p:tavLst>
                                        <p:tav tm="0">
                                          <p:val>
                                            <p:strVal val="#ppt_y-#ppt_h/2"/>
                                          </p:val>
                                        </p:tav>
                                        <p:tav tm="100000">
                                          <p:val>
                                            <p:strVal val="#ppt_y"/>
                                          </p:val>
                                        </p:tav>
                                      </p:tavLst>
                                    </p:anim>
                                    <p:anim calcmode="lin" valueType="num">
                                      <p:cBhvr>
                                        <p:cTn id="33" dur="500" fill="hold"/>
                                        <p:tgtEl>
                                          <p:spTgt spid="5">
                                            <p:txEl>
                                              <p:pRg st="1" end="1"/>
                                            </p:txEl>
                                          </p:spTgt>
                                        </p:tgtEl>
                                        <p:attrNameLst>
                                          <p:attrName>ppt_w</p:attrName>
                                        </p:attrNameLst>
                                      </p:cBhvr>
                                      <p:tavLst>
                                        <p:tav tm="0">
                                          <p:val>
                                            <p:strVal val="#ppt_w"/>
                                          </p:val>
                                        </p:tav>
                                        <p:tav tm="100000">
                                          <p:val>
                                            <p:strVal val="#ppt_w"/>
                                          </p:val>
                                        </p:tav>
                                      </p:tavLst>
                                    </p:anim>
                                    <p:anim calcmode="lin" valueType="num">
                                      <p:cBhvr>
                                        <p:cTn id="3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2980740" y="-51085"/>
            <a:ext cx="5885858" cy="5975582"/>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50"/>
          <p:cNvGrpSpPr/>
          <p:nvPr/>
        </p:nvGrpSpPr>
        <p:grpSpPr>
          <a:xfrm rot="421726">
            <a:off x="162980" y="1829700"/>
            <a:ext cx="4142171" cy="3536406"/>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1" name="Google Shape;1251;p50"/>
          <p:cNvSpPr/>
          <p:nvPr/>
        </p:nvSpPr>
        <p:spPr>
          <a:xfrm rot="421726">
            <a:off x="1098264" y="199516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7" name="Google Shape;1257;p50"/>
          <p:cNvGrpSpPr/>
          <p:nvPr/>
        </p:nvGrpSpPr>
        <p:grpSpPr>
          <a:xfrm>
            <a:off x="-274726" y="-1092950"/>
            <a:ext cx="1873462" cy="1784311"/>
            <a:chOff x="1938604" y="1358625"/>
            <a:chExt cx="1232946" cy="1174275"/>
          </a:xfrm>
        </p:grpSpPr>
        <p:sp>
          <p:nvSpPr>
            <p:cNvPr id="1258" name="Google Shape;1258;p50"/>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252;p50"/>
          <p:cNvGrpSpPr/>
          <p:nvPr/>
        </p:nvGrpSpPr>
        <p:grpSpPr>
          <a:xfrm>
            <a:off x="726922" y="451592"/>
            <a:ext cx="1617497" cy="1508619"/>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rot="188959">
            <a:off x="961549" y="987983"/>
            <a:ext cx="1260787" cy="461665"/>
          </a:xfrm>
          <a:prstGeom prst="rect">
            <a:avLst/>
          </a:prstGeom>
          <a:noFill/>
        </p:spPr>
        <p:txBody>
          <a:bodyPr wrap="square" rtlCol="0">
            <a:spAutoFit/>
          </a:bodyPr>
          <a:lstStyle/>
          <a:p>
            <a:r>
              <a:rPr lang="en-US" sz="2400" b="1" dirty="0" err="1" smtClean="0">
                <a:solidFill>
                  <a:schemeClr val="bg2">
                    <a:lumMod val="50000"/>
                  </a:schemeClr>
                </a:solidFill>
              </a:rPr>
              <a:t>Ví</a:t>
            </a:r>
            <a:r>
              <a:rPr lang="en-US" sz="2400" b="1" dirty="0" smtClean="0">
                <a:solidFill>
                  <a:schemeClr val="bg2">
                    <a:lumMod val="50000"/>
                  </a:schemeClr>
                </a:solidFill>
              </a:rPr>
              <a:t> </a:t>
            </a:r>
            <a:r>
              <a:rPr lang="en-US" sz="2400" b="1" dirty="0" err="1" smtClean="0">
                <a:solidFill>
                  <a:schemeClr val="bg2">
                    <a:lumMod val="50000"/>
                  </a:schemeClr>
                </a:solidFill>
              </a:rPr>
              <a:t>dụ</a:t>
            </a:r>
            <a:r>
              <a:rPr lang="en-US" sz="2400" b="1" dirty="0" smtClean="0">
                <a:solidFill>
                  <a:schemeClr val="bg2">
                    <a:lumMod val="50000"/>
                  </a:schemeClr>
                </a:solidFill>
              </a:rPr>
              <a:t> 3</a:t>
            </a:r>
            <a:endParaRPr lang="en-US" sz="2400" b="1" dirty="0">
              <a:solidFill>
                <a:schemeClr val="bg2">
                  <a:lumMod val="50000"/>
                </a:schemeClr>
              </a:solidFill>
            </a:endParaRPr>
          </a:p>
        </p:txBody>
      </p:sp>
      <p:sp>
        <p:nvSpPr>
          <p:cNvPr id="6" name="TextBox 5"/>
          <p:cNvSpPr txBox="1"/>
          <p:nvPr/>
        </p:nvSpPr>
        <p:spPr>
          <a:xfrm rot="21332842">
            <a:off x="484639" y="2477946"/>
            <a:ext cx="3462391" cy="2400657"/>
          </a:xfrm>
          <a:prstGeom prst="rect">
            <a:avLst/>
          </a:prstGeom>
          <a:noFill/>
        </p:spPr>
        <p:txBody>
          <a:bodyPr wrap="square" rtlCol="0">
            <a:spAutoFit/>
          </a:bodyPr>
          <a:lstStyle/>
          <a:p>
            <a:pPr algn="just">
              <a:lnSpc>
                <a:spcPct val="150000"/>
              </a:lnSpc>
            </a:pPr>
            <a:r>
              <a:rPr lang="en-US" sz="2000" dirty="0" err="1" smtClean="0"/>
              <a:t>Đoạn</a:t>
            </a:r>
            <a:r>
              <a:rPr lang="en-US" sz="2000" dirty="0" smtClean="0"/>
              <a:t> </a:t>
            </a:r>
            <a:r>
              <a:rPr lang="en-US" sz="2000" dirty="0" err="1" smtClean="0"/>
              <a:t>thẳng</a:t>
            </a:r>
            <a:r>
              <a:rPr lang="en-US" sz="2000" dirty="0" smtClean="0"/>
              <a:t> AB </a:t>
            </a:r>
            <a:r>
              <a:rPr lang="en-US" sz="2000" dirty="0" err="1" smtClean="0"/>
              <a:t>có</a:t>
            </a:r>
            <a:r>
              <a:rPr lang="en-US" sz="2000" dirty="0" smtClean="0"/>
              <a:t> </a:t>
            </a:r>
            <a:r>
              <a:rPr lang="en-US" sz="2000" dirty="0" err="1" smtClean="0"/>
              <a:t>độ</a:t>
            </a:r>
            <a:r>
              <a:rPr lang="en-US" sz="2000" dirty="0" smtClean="0"/>
              <a:t> </a:t>
            </a:r>
            <a:r>
              <a:rPr lang="en-US" sz="2000" dirty="0" err="1" smtClean="0"/>
              <a:t>dài</a:t>
            </a:r>
            <a:r>
              <a:rPr lang="en-US" sz="2000" dirty="0" smtClean="0"/>
              <a:t> 9cm, </a:t>
            </a:r>
            <a:r>
              <a:rPr lang="en-US" sz="2000" dirty="0" err="1" smtClean="0"/>
              <a:t>đoạn</a:t>
            </a:r>
            <a:r>
              <a:rPr lang="en-US" sz="2000" dirty="0" smtClean="0"/>
              <a:t> </a:t>
            </a:r>
            <a:r>
              <a:rPr lang="en-US" sz="2000" dirty="0" err="1" smtClean="0"/>
              <a:t>thẳng</a:t>
            </a:r>
            <a:r>
              <a:rPr lang="en-US" sz="2000" dirty="0" smtClean="0"/>
              <a:t> CD </a:t>
            </a:r>
            <a:r>
              <a:rPr lang="en-US" sz="2000" dirty="0" err="1" smtClean="0"/>
              <a:t>có</a:t>
            </a:r>
            <a:r>
              <a:rPr lang="en-US" sz="2000" dirty="0" smtClean="0"/>
              <a:t> </a:t>
            </a:r>
            <a:r>
              <a:rPr lang="en-US" sz="2000" dirty="0" err="1" smtClean="0"/>
              <a:t>độ</a:t>
            </a:r>
            <a:r>
              <a:rPr lang="en-US" sz="2000" dirty="0" smtClean="0"/>
              <a:t> </a:t>
            </a:r>
            <a:r>
              <a:rPr lang="en-US" sz="2000" dirty="0" err="1" smtClean="0"/>
              <a:t>dài</a:t>
            </a:r>
            <a:r>
              <a:rPr lang="en-US" sz="2000" dirty="0" smtClean="0"/>
              <a:t> 6cm.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của</a:t>
            </a:r>
            <a:r>
              <a:rPr lang="en-US" sz="2000" dirty="0" smtClean="0"/>
              <a:t> </a:t>
            </a:r>
            <a:r>
              <a:rPr lang="en-US" sz="2000" dirty="0" err="1" smtClean="0"/>
              <a:t>đoạn</a:t>
            </a:r>
            <a:r>
              <a:rPr lang="en-US" sz="2000" dirty="0" smtClean="0"/>
              <a:t> </a:t>
            </a:r>
            <a:r>
              <a:rPr lang="en-US" sz="2000" dirty="0" err="1" smtClean="0"/>
              <a:t>thẳng</a:t>
            </a:r>
            <a:r>
              <a:rPr lang="en-US" sz="2000" dirty="0" smtClean="0"/>
              <a:t> AB </a:t>
            </a:r>
            <a:r>
              <a:rPr lang="en-US" sz="2000" dirty="0" err="1" smtClean="0"/>
              <a:t>và</a:t>
            </a:r>
            <a:r>
              <a:rPr lang="en-US" sz="2000" dirty="0" smtClean="0"/>
              <a:t> </a:t>
            </a:r>
            <a:r>
              <a:rPr lang="en-US" sz="2000" dirty="0" err="1" smtClean="0"/>
              <a:t>đoạn</a:t>
            </a:r>
            <a:r>
              <a:rPr lang="en-US" sz="2000" dirty="0" smtClean="0"/>
              <a:t> </a:t>
            </a:r>
            <a:r>
              <a:rPr lang="en-US" sz="2000" dirty="0" err="1" smtClean="0"/>
              <a:t>thẳng</a:t>
            </a:r>
            <a:r>
              <a:rPr lang="en-US" sz="2000" dirty="0" smtClean="0"/>
              <a:t> CD.</a:t>
            </a:r>
            <a:endParaRPr lang="en-US" sz="2000" dirty="0"/>
          </a:p>
        </p:txBody>
      </p:sp>
      <p:sp>
        <p:nvSpPr>
          <p:cNvPr id="7" name="TextBox 6"/>
          <p:cNvSpPr txBox="1"/>
          <p:nvPr/>
        </p:nvSpPr>
        <p:spPr>
          <a:xfrm>
            <a:off x="5128066" y="197704"/>
            <a:ext cx="1345914"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p:sp>
        <p:nvSpPr>
          <p:cNvPr id="8" name="TextBox 7"/>
          <p:cNvSpPr txBox="1"/>
          <p:nvPr/>
        </p:nvSpPr>
        <p:spPr>
          <a:xfrm>
            <a:off x="3568485" y="744012"/>
            <a:ext cx="5230680" cy="1015663"/>
          </a:xfrm>
          <a:prstGeom prst="rect">
            <a:avLst/>
          </a:prstGeom>
          <a:noFill/>
        </p:spPr>
        <p:txBody>
          <a:bodyPr wrap="square" rtlCol="0">
            <a:spAutoFit/>
          </a:bodyPr>
          <a:lstStyle/>
          <a:p>
            <a:pPr algn="just">
              <a:lnSpc>
                <a:spcPct val="150000"/>
              </a:lnSpc>
            </a:pPr>
            <a:r>
              <a:rPr lang="en-US" sz="2000" dirty="0" smtClean="0"/>
              <a:t>Ta </a:t>
            </a:r>
            <a:r>
              <a:rPr lang="en-US" sz="2000" dirty="0" err="1" smtClean="0"/>
              <a:t>có</a:t>
            </a:r>
            <a:r>
              <a:rPr lang="en-US" sz="2000" dirty="0" smtClean="0"/>
              <a:t>: </a:t>
            </a:r>
            <a:r>
              <a:rPr lang="en-US" sz="2000" dirty="0" err="1" smtClean="0"/>
              <a:t>Số</a:t>
            </a:r>
            <a:r>
              <a:rPr lang="en-US" sz="2000" dirty="0" smtClean="0"/>
              <a:t> </a:t>
            </a:r>
            <a:r>
              <a:rPr lang="en-US" sz="2000" dirty="0" err="1" smtClean="0"/>
              <a:t>đo</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đoạn</a:t>
            </a:r>
            <a:r>
              <a:rPr lang="en-US" sz="2000" dirty="0" smtClean="0"/>
              <a:t> </a:t>
            </a:r>
            <a:r>
              <a:rPr lang="en-US" sz="2000" dirty="0" err="1" smtClean="0"/>
              <a:t>thẳng</a:t>
            </a:r>
            <a:r>
              <a:rPr lang="en-US" sz="2000" dirty="0" smtClean="0"/>
              <a:t> AB </a:t>
            </a:r>
            <a:r>
              <a:rPr lang="en-US" sz="2000" dirty="0" err="1" smtClean="0"/>
              <a:t>là</a:t>
            </a:r>
            <a:r>
              <a:rPr lang="en-US" sz="2000" dirty="0" smtClean="0"/>
              <a:t> 9 (cm)</a:t>
            </a:r>
          </a:p>
          <a:p>
            <a:pPr algn="just">
              <a:lnSpc>
                <a:spcPct val="150000"/>
              </a:lnSpc>
            </a:pPr>
            <a:r>
              <a:rPr lang="en-US" sz="2000" dirty="0" err="1" smtClean="0"/>
              <a:t>Số</a:t>
            </a:r>
            <a:r>
              <a:rPr lang="en-US" sz="2000" dirty="0" smtClean="0"/>
              <a:t> </a:t>
            </a:r>
            <a:r>
              <a:rPr lang="en-US" sz="2000" dirty="0" err="1" smtClean="0"/>
              <a:t>đo</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đoạn</a:t>
            </a:r>
            <a:r>
              <a:rPr lang="en-US" sz="2000" dirty="0" smtClean="0"/>
              <a:t> </a:t>
            </a:r>
            <a:r>
              <a:rPr lang="en-US" sz="2000" dirty="0" err="1" smtClean="0"/>
              <a:t>thẳng</a:t>
            </a:r>
            <a:r>
              <a:rPr lang="en-US" sz="2000" dirty="0" smtClean="0"/>
              <a:t> CD </a:t>
            </a:r>
            <a:r>
              <a:rPr lang="en-US" sz="2000" dirty="0" err="1" smtClean="0"/>
              <a:t>là</a:t>
            </a:r>
            <a:r>
              <a:rPr lang="en-US" sz="2000" dirty="0" smtClean="0"/>
              <a:t> 6 (cm)</a:t>
            </a:r>
            <a:endParaRPr lang="en-US" sz="2000" dirty="0"/>
          </a:p>
        </p:txBody>
      </p:sp>
      <mc:AlternateContent xmlns:mc="http://schemas.openxmlformats.org/markup-compatibility/2006" xmlns:a14="http://schemas.microsoft.com/office/drawing/2010/main">
        <mc:Choice Requires="a14">
          <p:sp>
            <p:nvSpPr>
              <p:cNvPr id="9" name="TextBox 8"/>
              <p:cNvSpPr txBox="1"/>
              <p:nvPr/>
            </p:nvSpPr>
            <p:spPr>
              <a:xfrm>
                <a:off x="4144408" y="1672454"/>
                <a:ext cx="4214077" cy="2589299"/>
              </a:xfrm>
              <a:prstGeom prst="rect">
                <a:avLst/>
              </a:prstGeom>
              <a:noFill/>
            </p:spPr>
            <p:txBody>
              <a:bodyPr wrap="square" rtlCol="0">
                <a:spAutoFit/>
              </a:bodyPr>
              <a:lstStyle/>
              <a:p>
                <a:pPr algn="just">
                  <a:lnSpc>
                    <a:spcPct val="150000"/>
                  </a:lnSpc>
                </a:pPr>
                <a:r>
                  <a:rPr lang="en-US" sz="2000" dirty="0" smtClean="0"/>
                  <a:t>Vậy </a:t>
                </a:r>
                <a:r>
                  <a:rPr lang="en-US" sz="2000" dirty="0" err="1" smtClean="0"/>
                  <a:t>tỉ</a:t>
                </a:r>
                <a:r>
                  <a:rPr lang="en-US" sz="2000" dirty="0" smtClean="0"/>
                  <a:t> </a:t>
                </a:r>
                <a:r>
                  <a:rPr lang="en-US" sz="2000" dirty="0" err="1" smtClean="0"/>
                  <a:t>số</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của</a:t>
                </a:r>
                <a:r>
                  <a:rPr lang="en-US" sz="2000" dirty="0" smtClean="0"/>
                  <a:t> </a:t>
                </a:r>
                <a:r>
                  <a:rPr lang="en-US" sz="2000" dirty="0" err="1" smtClean="0"/>
                  <a:t>đoạn</a:t>
                </a:r>
                <a:r>
                  <a:rPr lang="en-US" sz="2000" dirty="0" smtClean="0"/>
                  <a:t> </a:t>
                </a:r>
                <a:r>
                  <a:rPr lang="en-US" sz="2000" dirty="0" err="1" smtClean="0"/>
                  <a:t>thẳng</a:t>
                </a:r>
                <a:r>
                  <a:rPr lang="en-US" sz="2000" dirty="0" smtClean="0"/>
                  <a:t> AB </a:t>
                </a:r>
                <a:r>
                  <a:rPr lang="en-US" sz="2000" dirty="0" err="1" smtClean="0"/>
                  <a:t>và</a:t>
                </a:r>
                <a:r>
                  <a:rPr lang="en-US" sz="2000" dirty="0" smtClean="0"/>
                  <a:t> </a:t>
                </a:r>
                <a:r>
                  <a:rPr lang="en-US" sz="2000" dirty="0" err="1" smtClean="0"/>
                  <a:t>đoạn</a:t>
                </a:r>
                <a:r>
                  <a:rPr lang="en-US" sz="2000" dirty="0" smtClean="0"/>
                  <a:t> </a:t>
                </a:r>
                <a:r>
                  <a:rPr lang="en-US" sz="2000" dirty="0" err="1" smtClean="0"/>
                  <a:t>thẳng</a:t>
                </a:r>
                <a:r>
                  <a:rPr lang="en-US" sz="2000" dirty="0" smtClean="0"/>
                  <a:t> CD </a:t>
                </a:r>
                <a:r>
                  <a:rPr lang="en-US" sz="2000" dirty="0" err="1" smtClean="0"/>
                  <a:t>là</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𝐴𝐵</m:t>
                        </m:r>
                      </m:num>
                      <m:den>
                        <m:r>
                          <a:rPr lang="en-US" sz="2400" b="0" i="1" smtClean="0">
                            <a:latin typeface="Cambria Math" panose="02040503050406030204" pitchFamily="18" charset="0"/>
                          </a:rPr>
                          <m:t>𝐶𝐷</m:t>
                        </m:r>
                      </m:den>
                    </m:f>
                  </m:oMath>
                </a14:m>
                <a:r>
                  <a:rPr lang="en-US" sz="2000" dirty="0" smtClean="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9</m:t>
                        </m:r>
                      </m:num>
                      <m:den>
                        <m:r>
                          <a:rPr lang="en-US" sz="2400" b="0" i="1" smtClean="0">
                            <a:latin typeface="Cambria Math" panose="02040503050406030204" pitchFamily="18" charset="0"/>
                          </a:rPr>
                          <m:t>6</m:t>
                        </m:r>
                      </m:den>
                    </m:f>
                  </m:oMath>
                </a14:m>
                <a:r>
                  <a:rPr lang="en-US" sz="2000" dirty="0" smtClean="0"/>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2</m:t>
                        </m:r>
                      </m:den>
                    </m:f>
                  </m:oMath>
                </a14:m>
                <a:r>
                  <a:rPr lang="en-US" sz="2000" dirty="0" smtClean="0"/>
                  <a:t> </a:t>
                </a:r>
              </a:p>
              <a:p>
                <a:pPr algn="just">
                  <a:lnSpc>
                    <a:spcPct val="150000"/>
                  </a:lnSpc>
                </a:pPr>
                <a:r>
                  <a:rPr lang="en-US" sz="2000" dirty="0" smtClean="0"/>
                  <a:t>Ta </a:t>
                </a:r>
                <a:r>
                  <a:rPr lang="en-US" sz="2000" dirty="0" err="1" smtClean="0"/>
                  <a:t>còn</a:t>
                </a:r>
                <a:r>
                  <a:rPr lang="en-US" sz="2000" dirty="0" smtClean="0"/>
                  <a:t> </a:t>
                </a:r>
                <a:r>
                  <a:rPr lang="en-US" sz="2000" dirty="0" err="1" smtClean="0"/>
                  <a:t>có</a:t>
                </a:r>
                <a:r>
                  <a:rPr lang="en-US" sz="2000" dirty="0" smtClean="0"/>
                  <a:t> </a:t>
                </a:r>
                <a:r>
                  <a:rPr lang="en-US" sz="2000" dirty="0" err="1" smtClean="0"/>
                  <a:t>thể</a:t>
                </a:r>
                <a:r>
                  <a:rPr lang="en-US" sz="2000" dirty="0" smtClean="0"/>
                  <a:t> </a:t>
                </a:r>
                <a:r>
                  <a:rPr lang="en-US" sz="2000" dirty="0" err="1" smtClean="0"/>
                  <a:t>viết</a:t>
                </a:r>
                <a:r>
                  <a:rPr lang="en-US" sz="2000" dirty="0" smtClean="0"/>
                  <a:t>:</a:t>
                </a:r>
              </a:p>
              <a:p>
                <a:pPr algn="ctr">
                  <a:lnSpc>
                    <a:spcPct val="150000"/>
                  </a:lnSpc>
                </a:pPr>
                <a:r>
                  <a:rPr lang="en-US" sz="2000" dirty="0" smtClean="0"/>
                  <a:t>AB : CD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num>
                      <m:den>
                        <m:r>
                          <a:rPr lang="en-US" sz="2400" i="1">
                            <a:latin typeface="Cambria Math" panose="02040503050406030204" pitchFamily="18" charset="0"/>
                          </a:rPr>
                          <m:t>2</m:t>
                        </m:r>
                      </m:den>
                    </m:f>
                  </m:oMath>
                </a14:m>
                <a:r>
                  <a:rPr lang="en-US" sz="2000" dirty="0"/>
                  <a:t> </a:t>
                </a:r>
                <a:r>
                  <a:rPr lang="en-US" sz="2000" dirty="0" err="1" smtClean="0"/>
                  <a:t>hoặc</a:t>
                </a:r>
                <a:r>
                  <a:rPr lang="en-US" sz="2000" dirty="0" smtClean="0"/>
                  <a:t> AB : CD = 3 : 2</a:t>
                </a:r>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4144408" y="1672454"/>
                <a:ext cx="4214077" cy="2589299"/>
              </a:xfrm>
              <a:prstGeom prst="rect">
                <a:avLst/>
              </a:prstGeom>
              <a:blipFill rotWithShape="0">
                <a:blip r:embed="rId3"/>
                <a:stretch>
                  <a:fillRect l="-1592" r="-1447"/>
                </a:stretch>
              </a:blipFill>
            </p:spPr>
            <p:txBody>
              <a:bodyPr/>
              <a:lstStyle/>
              <a:p>
                <a:r>
                  <a:rPr lang="en-US">
                    <a:noFill/>
                  </a:rPr>
                  <a:t> </a:t>
                </a:r>
              </a:p>
            </p:txBody>
          </p:sp>
        </mc:Fallback>
      </mc:AlternateContent>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down)">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strips(downRight)">
                                      <p:cBhvr>
                                        <p:cTn id="40" dur="500"/>
                                        <p:tgtEl>
                                          <p:spTgt spid="9">
                                            <p:txEl>
                                              <p:pRg st="0" end="0"/>
                                            </p:txEl>
                                          </p:spTgt>
                                        </p:tgtEl>
                                      </p:cBhvr>
                                    </p:animEffect>
                                  </p:childTnLst>
                                </p:cTn>
                              </p:par>
                              <p:par>
                                <p:cTn id="41" presetID="18" presetClass="entr" presetSubtype="6" fill="hold" nodeType="with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strips(downRight)">
                                      <p:cBhvr>
                                        <p:cTn id="43" dur="500"/>
                                        <p:tgtEl>
                                          <p:spTgt spid="9">
                                            <p:txEl>
                                              <p:pRg st="1" end="1"/>
                                            </p:txEl>
                                          </p:spTgt>
                                        </p:tgtEl>
                                      </p:cBhvr>
                                    </p:animEffect>
                                  </p:childTnLst>
                                </p:cTn>
                              </p:par>
                              <p:par>
                                <p:cTn id="44" presetID="18" presetClass="entr" presetSubtype="6" fill="hold" nodeType="with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strips(downRight)">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4037744" y="297950"/>
            <a:ext cx="945222"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40432" y="493159"/>
            <a:ext cx="6924782" cy="2400657"/>
          </a:xfrm>
          <a:prstGeom prst="rect">
            <a:avLst/>
          </a:prstGeom>
          <a:noFill/>
        </p:spPr>
        <p:txBody>
          <a:bodyPr wrap="square" rtlCol="0">
            <a:spAutoFit/>
          </a:bodyPr>
          <a:lstStyle/>
          <a:p>
            <a:pPr algn="just">
              <a:lnSpc>
                <a:spcPct val="150000"/>
              </a:lnSpc>
            </a:pPr>
            <a:r>
              <a:rPr lang="en-US" sz="2000" b="1" dirty="0" err="1" smtClean="0">
                <a:solidFill>
                  <a:srgbClr val="C00000"/>
                </a:solidFill>
              </a:rPr>
              <a:t>Luyện</a:t>
            </a:r>
            <a:r>
              <a:rPr lang="en-US" sz="2000" b="1" dirty="0" smtClean="0">
                <a:solidFill>
                  <a:srgbClr val="C00000"/>
                </a:solidFill>
              </a:rPr>
              <a:t> </a:t>
            </a:r>
            <a:r>
              <a:rPr lang="en-US" sz="2000" b="1" dirty="0" err="1" smtClean="0">
                <a:solidFill>
                  <a:srgbClr val="C00000"/>
                </a:solidFill>
              </a:rPr>
              <a:t>tập</a:t>
            </a:r>
            <a:r>
              <a:rPr lang="en-US" sz="2000" b="1" dirty="0" smtClean="0">
                <a:solidFill>
                  <a:srgbClr val="C00000"/>
                </a:solidFill>
              </a:rPr>
              <a:t> 2:</a:t>
            </a:r>
          </a:p>
          <a:p>
            <a:pPr algn="just">
              <a:lnSpc>
                <a:spcPct val="150000"/>
              </a:lnSpc>
            </a:pPr>
            <a:r>
              <a:rPr lang="en-US" sz="2000" dirty="0" err="1" smtClean="0"/>
              <a:t>Trong</a:t>
            </a:r>
            <a:r>
              <a:rPr lang="en-US" sz="2000" dirty="0" smtClean="0"/>
              <a:t> </a:t>
            </a:r>
            <a:r>
              <a:rPr lang="en-US" sz="2000" dirty="0" err="1" smtClean="0"/>
              <a:t>không</a:t>
            </a:r>
            <a:r>
              <a:rPr lang="en-US" sz="2000" dirty="0" smtClean="0"/>
              <a:t> </a:t>
            </a:r>
            <a:r>
              <a:rPr lang="en-US" sz="2000" dirty="0" err="1" smtClean="0"/>
              <a:t>khí</a:t>
            </a:r>
            <a:r>
              <a:rPr lang="en-US" sz="2000" dirty="0" smtClean="0"/>
              <a:t>, </a:t>
            </a:r>
            <a:r>
              <a:rPr lang="en-US" sz="2000" dirty="0" err="1" smtClean="0"/>
              <a:t>ánh</a:t>
            </a:r>
            <a:r>
              <a:rPr lang="en-US" sz="2000" dirty="0" smtClean="0"/>
              <a:t> </a:t>
            </a:r>
            <a:r>
              <a:rPr lang="en-US" sz="2000" dirty="0" err="1" smtClean="0"/>
              <a:t>sáng</a:t>
            </a:r>
            <a:r>
              <a:rPr lang="en-US" sz="2000" dirty="0" smtClean="0"/>
              <a:t> </a:t>
            </a:r>
            <a:r>
              <a:rPr lang="en-US" sz="2000" dirty="0" err="1" smtClean="0"/>
              <a:t>chuyển</a:t>
            </a:r>
            <a:r>
              <a:rPr lang="en-US" sz="2000" dirty="0" smtClean="0"/>
              <a:t> </a:t>
            </a:r>
            <a:r>
              <a:rPr lang="en-US" sz="2000" dirty="0" err="1" smtClean="0"/>
              <a:t>động</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khoảng</a:t>
            </a:r>
            <a:r>
              <a:rPr lang="en-US" sz="2000" dirty="0" smtClean="0"/>
              <a:t> 300 000 km/s, </a:t>
            </a:r>
            <a:r>
              <a:rPr lang="en-US" sz="2000" dirty="0" err="1" smtClean="0"/>
              <a:t>còn</a:t>
            </a:r>
            <a:r>
              <a:rPr lang="en-US" sz="2000" dirty="0" smtClean="0"/>
              <a:t> </a:t>
            </a:r>
            <a:r>
              <a:rPr lang="en-US" sz="2000" dirty="0" err="1" smtClean="0"/>
              <a:t>âm</a:t>
            </a:r>
            <a:r>
              <a:rPr lang="en-US" sz="2000" dirty="0" smtClean="0"/>
              <a:t> </a:t>
            </a:r>
            <a:r>
              <a:rPr lang="en-US" sz="2000" dirty="0" err="1" smtClean="0"/>
              <a:t>thanh</a:t>
            </a:r>
            <a:r>
              <a:rPr lang="en-US" sz="2000" dirty="0" smtClean="0"/>
              <a:t> </a:t>
            </a:r>
            <a:r>
              <a:rPr lang="en-US" sz="2000" dirty="0" err="1" smtClean="0"/>
              <a:t>lan</a:t>
            </a:r>
            <a:r>
              <a:rPr lang="en-US" sz="2000" dirty="0" smtClean="0"/>
              <a:t> </a:t>
            </a:r>
            <a:r>
              <a:rPr lang="en-US" sz="2000" dirty="0" err="1" smtClean="0"/>
              <a:t>truyền</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khoảng</a:t>
            </a:r>
            <a:r>
              <a:rPr lang="en-US" sz="2000" dirty="0" smtClean="0"/>
              <a:t> 343,2 m/s.</a:t>
            </a:r>
          </a:p>
          <a:p>
            <a:pPr algn="just">
              <a:lnSpc>
                <a:spcPct val="150000"/>
              </a:lnSpc>
            </a:pP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ánh</a:t>
            </a:r>
            <a:r>
              <a:rPr lang="en-US" sz="2000" dirty="0" smtClean="0"/>
              <a:t> </a:t>
            </a:r>
            <a:r>
              <a:rPr lang="en-US" sz="2000" dirty="0" err="1" smtClean="0"/>
              <a:t>sáng</a:t>
            </a:r>
            <a:r>
              <a:rPr lang="en-US" sz="2000" dirty="0" smtClean="0"/>
              <a:t> </a:t>
            </a:r>
            <a:r>
              <a:rPr lang="en-US" sz="2000" dirty="0" err="1" smtClean="0"/>
              <a:t>và</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âm</a:t>
            </a:r>
            <a:r>
              <a:rPr lang="en-US" sz="2000" dirty="0" smtClean="0"/>
              <a:t> </a:t>
            </a:r>
            <a:r>
              <a:rPr lang="en-US" sz="2000" dirty="0" err="1" smtClean="0"/>
              <a:t>thanh</a:t>
            </a:r>
            <a:r>
              <a:rPr lang="en-US" sz="2000" dirty="0" smtClean="0"/>
              <a:t>.</a:t>
            </a: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827" y="2838949"/>
            <a:ext cx="3568343" cy="3568343"/>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1901186" y="158433"/>
            <a:ext cx="5390538" cy="4649871"/>
            <a:chOff x="5092425" y="934275"/>
            <a:chExt cx="3793800" cy="3391958"/>
          </a:xfrm>
        </p:grpSpPr>
        <p:sp>
          <p:nvSpPr>
            <p:cNvPr id="1311" name="Google Shape;1311;p52"/>
            <p:cNvSpPr/>
            <p:nvPr/>
          </p:nvSpPr>
          <p:spPr>
            <a:xfrm>
              <a:off x="5092425" y="1072474"/>
              <a:ext cx="3793800" cy="325375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2"/>
            <p:cNvSpPr/>
            <p:nvPr/>
          </p:nvSpPr>
          <p:spPr>
            <a:xfrm>
              <a:off x="6111500" y="93427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1453792" y="663466"/>
                <a:ext cx="6755259" cy="3829253"/>
              </a:xfrm>
              <a:prstGeom prst="rect">
                <a:avLst/>
              </a:prstGeom>
            </p:spPr>
            <p:txBody>
              <a:bodyPr wrap="square">
                <a:spAutoFit/>
              </a:bodyPr>
              <a:lstStyle/>
              <a:p>
                <a:pPr algn="just">
                  <a:lnSpc>
                    <a:spcPct val="150000"/>
                  </a:lnSpc>
                </a:pPr>
                <a:r>
                  <a:rPr lang="en-US" sz="2000" dirty="0" smtClean="0"/>
                  <a:t>Ta </a:t>
                </a:r>
                <a:r>
                  <a:rPr lang="en-US" sz="2000" dirty="0" err="1"/>
                  <a:t>có</a:t>
                </a:r>
                <a:r>
                  <a:rPr lang="en-US" sz="2000" dirty="0"/>
                  <a:t>: </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smtClean="0"/>
                  <a:t>của</a:t>
                </a:r>
                <a:r>
                  <a:rPr lang="en-US" sz="2000" dirty="0" smtClean="0"/>
                  <a:t> </a:t>
                </a:r>
                <a:r>
                  <a:rPr lang="en-US" sz="2000" dirty="0" err="1"/>
                  <a:t>ánh</a:t>
                </a:r>
                <a:r>
                  <a:rPr lang="en-US" sz="2000" dirty="0"/>
                  <a:t> </a:t>
                </a:r>
                <a:r>
                  <a:rPr lang="en-US" sz="2000" dirty="0" err="1"/>
                  <a:t>sáng</a:t>
                </a:r>
                <a:r>
                  <a:rPr lang="en-US" sz="2000" dirty="0"/>
                  <a:t> </a:t>
                </a:r>
                <a:r>
                  <a:rPr lang="en-US" sz="2000" dirty="0" err="1"/>
                  <a:t>là</a:t>
                </a:r>
                <a:r>
                  <a:rPr lang="en-US" sz="2000" dirty="0"/>
                  <a:t>:</a:t>
                </a:r>
              </a:p>
              <a:p>
                <a:pPr algn="just">
                  <a:lnSpc>
                    <a:spcPct val="150000"/>
                  </a:lnSpc>
                </a:pPr>
                <a:r>
                  <a:rPr lang="en-US" sz="2000" dirty="0"/>
                  <a:t> x = 300 000 km/s = 300 000 000 m/s</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a:t>của</a:t>
                </a:r>
                <a:r>
                  <a:rPr lang="en-US" sz="2000" dirty="0"/>
                  <a:t> </a:t>
                </a:r>
                <a:r>
                  <a:rPr lang="en-US" sz="2000" dirty="0" err="1" smtClean="0"/>
                  <a:t>âm</a:t>
                </a:r>
                <a:r>
                  <a:rPr lang="en-US" sz="2000" dirty="0" smtClean="0"/>
                  <a:t> </a:t>
                </a:r>
                <a:r>
                  <a:rPr lang="en-US" sz="2000" dirty="0" err="1" smtClean="0"/>
                  <a:t>thanh</a:t>
                </a:r>
                <a:r>
                  <a:rPr lang="en-US" sz="2000" dirty="0" smtClean="0"/>
                  <a:t> </a:t>
                </a:r>
                <a:r>
                  <a:rPr lang="en-US" sz="2000" dirty="0" err="1"/>
                  <a:t>là</a:t>
                </a:r>
                <a:r>
                  <a:rPr lang="en-US" sz="2000" dirty="0"/>
                  <a:t>:</a:t>
                </a:r>
              </a:p>
              <a:p>
                <a:pPr algn="just">
                  <a:lnSpc>
                    <a:spcPct val="150000"/>
                  </a:lnSpc>
                </a:pPr>
                <a:r>
                  <a:rPr lang="en-US" sz="2000" dirty="0"/>
                  <a:t> y = 343,2 m/s</a:t>
                </a:r>
              </a:p>
              <a:p>
                <a:pPr algn="just">
                  <a:lnSpc>
                    <a:spcPct val="150000"/>
                  </a:lnSpc>
                </a:pPr>
                <a:r>
                  <a:rPr lang="en-US" sz="2000" dirty="0" err="1"/>
                  <a:t>Vậy</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a:t>
                </a:r>
                <a:r>
                  <a:rPr lang="en-US" sz="2000" dirty="0" err="1"/>
                  <a:t>ánh</a:t>
                </a:r>
                <a:r>
                  <a:rPr lang="en-US" sz="2000" dirty="0"/>
                  <a:t> </a:t>
                </a:r>
                <a:r>
                  <a:rPr lang="en-US" sz="2000" dirty="0" err="1"/>
                  <a:t>sáng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âm</a:t>
                </a:r>
                <a:r>
                  <a:rPr lang="en-US" sz="2000" dirty="0"/>
                  <a:t> </a:t>
                </a:r>
                <a:r>
                  <a:rPr lang="en-US" sz="2000" dirty="0" err="1"/>
                  <a:t>thanh</a:t>
                </a:r>
                <a:r>
                  <a:rPr lang="en-US" sz="2000" dirty="0"/>
                  <a:t> </a:t>
                </a:r>
                <a:r>
                  <a:rPr lang="en-US" sz="2000" dirty="0" err="1"/>
                  <a:t>là</a:t>
                </a:r>
                <a:r>
                  <a:rPr lang="en-US" sz="2000" dirty="0" smtClean="0"/>
                  <a:t>:</a:t>
                </a:r>
              </a:p>
              <a:p>
                <a:pPr algn="just">
                  <a:lnSpc>
                    <a:spcPct val="150000"/>
                  </a:lnSpc>
                </a:pPr>
                <a:r>
                  <a:rPr lang="en-US" sz="2800" dirty="0" smtClean="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𝑥</m:t>
                        </m:r>
                      </m:num>
                      <m:den>
                        <m:r>
                          <a:rPr lang="en-US" sz="2800" b="0" i="1" smtClean="0">
                            <a:latin typeface="Cambria Math" panose="02040503050406030204" pitchFamily="18" charset="0"/>
                          </a:rPr>
                          <m:t>𝑦</m:t>
                        </m:r>
                      </m:den>
                    </m:f>
                  </m:oMath>
                </a14:m>
                <a:r>
                  <a:rPr lang="en-US" sz="2000" dirty="0" smtClean="0"/>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300 000 000</m:t>
                        </m:r>
                      </m:num>
                      <m:den>
                        <m:r>
                          <a:rPr lang="en-US" sz="2800" b="0" i="1" smtClean="0">
                            <a:latin typeface="Cambria Math" panose="02040503050406030204" pitchFamily="18" charset="0"/>
                          </a:rPr>
                          <m:t>343,2</m:t>
                        </m:r>
                      </m:den>
                    </m:f>
                  </m:oMath>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1453792" y="663466"/>
                <a:ext cx="6755259" cy="3829253"/>
              </a:xfrm>
              <a:prstGeom prst="rect">
                <a:avLst/>
              </a:prstGeom>
              <a:blipFill rotWithShape="0">
                <a:blip r:embed="rId3"/>
                <a:stretch>
                  <a:fillRect l="-902"/>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734" y="574632"/>
            <a:ext cx="1859622" cy="1859622"/>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144363" y="1236404"/>
            <a:ext cx="3450212" cy="1321878"/>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txBox="1">
            <a:spLocks noGrp="1"/>
          </p:cNvSpPr>
          <p:nvPr>
            <p:ph type="title"/>
          </p:nvPr>
        </p:nvSpPr>
        <p:spPr>
          <a:xfrm rot="-180143">
            <a:off x="1308511" y="1530598"/>
            <a:ext cx="3127293" cy="699733"/>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400" dirty="0" smtClean="0">
                <a:latin typeface="+mn-lt"/>
              </a:rPr>
              <a:t>II. </a:t>
            </a:r>
            <a:r>
              <a:rPr lang="en-US" sz="2400" dirty="0" err="1" smtClean="0">
                <a:latin typeface="+mn-lt"/>
              </a:rPr>
              <a:t>Tỉ</a:t>
            </a:r>
            <a:r>
              <a:rPr lang="en-US" sz="2400" dirty="0" smtClean="0">
                <a:latin typeface="+mn-lt"/>
              </a:rPr>
              <a:t> </a:t>
            </a:r>
            <a:r>
              <a:rPr lang="en-US" sz="2400" dirty="0" err="1" smtClean="0">
                <a:latin typeface="+mn-lt"/>
              </a:rPr>
              <a:t>số</a:t>
            </a:r>
            <a:r>
              <a:rPr lang="en-US" sz="2400" dirty="0" smtClean="0">
                <a:latin typeface="+mn-lt"/>
              </a:rPr>
              <a:t> </a:t>
            </a:r>
            <a:r>
              <a:rPr lang="en-US" sz="2400" dirty="0" err="1" smtClean="0">
                <a:latin typeface="+mn-lt"/>
              </a:rPr>
              <a:t>phần</a:t>
            </a:r>
            <a:r>
              <a:rPr lang="en-US" sz="2400" dirty="0" smtClean="0">
                <a:latin typeface="+mn-lt"/>
              </a:rPr>
              <a:t> </a:t>
            </a:r>
            <a:r>
              <a:rPr lang="en-US" sz="2400" dirty="0" err="1" smtClean="0">
                <a:latin typeface="+mn-lt"/>
              </a:rPr>
              <a:t>trăm</a:t>
            </a:r>
            <a:endParaRPr sz="2400" dirty="0">
              <a:latin typeface="+mn-lt"/>
            </a:endParaRPr>
          </a:p>
        </p:txBody>
      </p:sp>
      <p:sp>
        <p:nvSpPr>
          <p:cNvPr id="1013" name="Google Shape;1013;p41"/>
          <p:cNvSpPr txBox="1">
            <a:spLocks noGrp="1"/>
          </p:cNvSpPr>
          <p:nvPr>
            <p:ph type="subTitle" idx="1"/>
          </p:nvPr>
        </p:nvSpPr>
        <p:spPr>
          <a:xfrm rot="-180143">
            <a:off x="1479077" y="2615044"/>
            <a:ext cx="3127293" cy="859479"/>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b="1" dirty="0" smtClean="0">
                <a:latin typeface="+mn-lt"/>
              </a:rPr>
              <a:t>1. </a:t>
            </a:r>
            <a:r>
              <a:rPr lang="en-US" sz="2400" b="1" dirty="0" err="1" smtClean="0">
                <a:latin typeface="+mn-lt"/>
              </a:rPr>
              <a:t>Tỉ</a:t>
            </a:r>
            <a:r>
              <a:rPr lang="en-US" sz="2400" b="1" dirty="0" smtClean="0">
                <a:latin typeface="+mn-lt"/>
              </a:rPr>
              <a:t> </a:t>
            </a:r>
            <a:r>
              <a:rPr lang="en-US" sz="2400" b="1" dirty="0" err="1" smtClean="0">
                <a:latin typeface="+mn-lt"/>
              </a:rPr>
              <a:t>số</a:t>
            </a:r>
            <a:r>
              <a:rPr lang="en-US" sz="2400" b="1" dirty="0" smtClean="0">
                <a:latin typeface="+mn-lt"/>
              </a:rPr>
              <a:t> </a:t>
            </a:r>
            <a:r>
              <a:rPr lang="en-US" sz="2400" b="1" dirty="0" err="1" smtClean="0">
                <a:latin typeface="+mn-lt"/>
              </a:rPr>
              <a:t>phần</a:t>
            </a:r>
            <a:r>
              <a:rPr lang="en-US" sz="2400" b="1" dirty="0" smtClean="0">
                <a:latin typeface="+mn-lt"/>
              </a:rPr>
              <a:t> </a:t>
            </a:r>
            <a:r>
              <a:rPr lang="en-US" sz="2400" b="1" dirty="0" err="1" smtClean="0">
                <a:latin typeface="+mn-lt"/>
              </a:rPr>
              <a:t>trăm</a:t>
            </a:r>
            <a:r>
              <a:rPr lang="en-US" sz="2400" b="1" dirty="0" smtClean="0">
                <a:latin typeface="+mn-lt"/>
              </a:rPr>
              <a:t> </a:t>
            </a:r>
            <a:r>
              <a:rPr lang="en-US" sz="2400" b="1" dirty="0" err="1" smtClean="0">
                <a:latin typeface="+mn-lt"/>
              </a:rPr>
              <a:t>của</a:t>
            </a:r>
            <a:r>
              <a:rPr lang="en-US" sz="2400" b="1" dirty="0" smtClean="0">
                <a:latin typeface="+mn-lt"/>
              </a:rPr>
              <a:t> </a:t>
            </a:r>
            <a:r>
              <a:rPr lang="en-US" sz="2400" b="1" dirty="0" err="1" smtClean="0">
                <a:latin typeface="+mn-lt"/>
              </a:rPr>
              <a:t>hai</a:t>
            </a:r>
            <a:r>
              <a:rPr lang="en-US" sz="2400" b="1" dirty="0" smtClean="0">
                <a:latin typeface="+mn-lt"/>
              </a:rPr>
              <a:t> </a:t>
            </a:r>
            <a:r>
              <a:rPr lang="en-US" sz="2400" b="1" dirty="0" err="1" smtClean="0">
                <a:latin typeface="+mn-lt"/>
              </a:rPr>
              <a:t>số</a:t>
            </a:r>
            <a:endParaRPr sz="2400" b="1" dirty="0">
              <a:latin typeface="+mn-lt"/>
            </a:endParaRPr>
          </a:p>
        </p:txBody>
      </p:sp>
      <p:sp>
        <p:nvSpPr>
          <p:cNvPr id="2" name="Rectangle 1"/>
          <p:cNvSpPr/>
          <p:nvPr/>
        </p:nvSpPr>
        <p:spPr>
          <a:xfrm>
            <a:off x="5260368" y="805817"/>
            <a:ext cx="3626778" cy="3683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1251;p50"/>
          <p:cNvSpPr/>
          <p:nvPr/>
        </p:nvSpPr>
        <p:spPr>
          <a:xfrm rot="298211">
            <a:off x="6330906" y="617464"/>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ounded Rectangle 2"/>
          <p:cNvSpPr/>
          <p:nvPr/>
        </p:nvSpPr>
        <p:spPr>
          <a:xfrm>
            <a:off x="5572710" y="962954"/>
            <a:ext cx="863029" cy="51370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t>HĐ3</a:t>
            </a:r>
            <a:endParaRPr lang="en-US" sz="2000" b="1" dirty="0"/>
          </a:p>
        </p:txBody>
      </p:sp>
      <p:sp>
        <p:nvSpPr>
          <p:cNvPr id="4" name="TextBox 3"/>
          <p:cNvSpPr txBox="1"/>
          <p:nvPr/>
        </p:nvSpPr>
        <p:spPr>
          <a:xfrm>
            <a:off x="5581686" y="1562923"/>
            <a:ext cx="2984643" cy="958660"/>
          </a:xfrm>
          <a:prstGeom prst="rect">
            <a:avLst/>
          </a:prstGeom>
          <a:noFill/>
        </p:spPr>
        <p:txBody>
          <a:bodyPr wrap="square" rtlCol="0">
            <a:spAutoFit/>
          </a:bodyPr>
          <a:lstStyle/>
          <a:p>
            <a:pPr algn="just">
              <a:lnSpc>
                <a:spcPct val="150000"/>
              </a:lnSpc>
            </a:pP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3 </a:t>
            </a:r>
            <a:r>
              <a:rPr lang="en-US" sz="2000" dirty="0" err="1" smtClean="0"/>
              <a:t>và</a:t>
            </a:r>
            <a:r>
              <a:rPr lang="en-US" sz="2000" dirty="0" smtClean="0"/>
              <a:t> 5</a:t>
            </a:r>
            <a:endParaRPr lang="en-US" sz="2000" dirty="0"/>
          </a:p>
        </p:txBody>
      </p:sp>
      <mc:AlternateContent xmlns:mc="http://schemas.openxmlformats.org/markup-compatibility/2006" xmlns:a14="http://schemas.microsoft.com/office/drawing/2010/main">
        <mc:Choice Requires="a14">
          <p:sp>
            <p:nvSpPr>
              <p:cNvPr id="5" name="Rectangle 4"/>
              <p:cNvSpPr/>
              <p:nvPr/>
            </p:nvSpPr>
            <p:spPr>
              <a:xfrm>
                <a:off x="5572710" y="2749734"/>
                <a:ext cx="3221968" cy="1340945"/>
              </a:xfrm>
              <a:prstGeom prst="rect">
                <a:avLst/>
              </a:prstGeom>
            </p:spPr>
            <p:txBody>
              <a:bodyPr wrap="square">
                <a:spAutoFit/>
              </a:bodyPr>
              <a:lstStyle/>
              <a:p>
                <a:pPr algn="just">
                  <a:lnSpc>
                    <a:spcPct val="150000"/>
                  </a:lnSpc>
                </a:pPr>
                <a:r>
                  <a:rPr lang="vi-VN" sz="2000" dirty="0" smtClean="0"/>
                  <a:t>Bước 1: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5</m:t>
                        </m:r>
                      </m:den>
                    </m:f>
                  </m:oMath>
                </a14:m>
                <a:r>
                  <a:rPr lang="en-US" sz="2000" dirty="0" smtClean="0"/>
                  <a:t> </a:t>
                </a:r>
                <a:r>
                  <a:rPr lang="vi-VN" sz="2000" dirty="0" smtClean="0"/>
                  <a:t>=</a:t>
                </a:r>
                <a:r>
                  <a:rPr lang="en-US" sz="2000" dirty="0" smtClean="0"/>
                  <a:t> </a:t>
                </a:r>
                <a:r>
                  <a:rPr lang="vi-VN" sz="2000" dirty="0" smtClean="0"/>
                  <a:t>0,6</a:t>
                </a:r>
                <a:endParaRPr lang="vi-VN" sz="2000" dirty="0"/>
              </a:p>
              <a:p>
                <a:pPr algn="just">
                  <a:lnSpc>
                    <a:spcPct val="150000"/>
                  </a:lnSpc>
                </a:pPr>
                <a:r>
                  <a:rPr lang="vi-VN" sz="2000" dirty="0"/>
                  <a:t>Bước 2: 0,6 . 100% = 60%</a:t>
                </a:r>
              </a:p>
            </p:txBody>
          </p:sp>
        </mc:Choice>
        <mc:Fallback xmlns="">
          <p:sp>
            <p:nvSpPr>
              <p:cNvPr id="5" name="Rectangle 4"/>
              <p:cNvSpPr>
                <a:spLocks noRot="1" noChangeAspect="1" noMove="1" noResize="1" noEditPoints="1" noAdjustHandles="1" noChangeArrowheads="1" noChangeShapeType="1" noTextEdit="1"/>
              </p:cNvSpPr>
              <p:nvPr/>
            </p:nvSpPr>
            <p:spPr>
              <a:xfrm>
                <a:off x="5572710" y="2749734"/>
                <a:ext cx="3221968" cy="1340945"/>
              </a:xfrm>
              <a:prstGeom prst="rect">
                <a:avLst/>
              </a:prstGeom>
              <a:blipFill rotWithShape="0">
                <a:blip r:embed="rId3"/>
                <a:stretch>
                  <a:fillRect l="-1890" r="-378" b="-3182"/>
                </a:stretch>
              </a:blipFill>
            </p:spPr>
            <p:txBody>
              <a:bodyPr/>
              <a:lstStyle/>
              <a:p>
                <a:r>
                  <a:rPr lang="en-US">
                    <a:noFill/>
                  </a:rPr>
                  <a:t> </a:t>
                </a:r>
              </a:p>
            </p:txBody>
          </p:sp>
        </mc:Fallback>
      </mc:AlternateContent>
      <p:sp>
        <p:nvSpPr>
          <p:cNvPr id="6" name="TextBox 5"/>
          <p:cNvSpPr txBox="1"/>
          <p:nvPr/>
        </p:nvSpPr>
        <p:spPr>
          <a:xfrm>
            <a:off x="6741905" y="2447399"/>
            <a:ext cx="883577" cy="400110"/>
          </a:xfrm>
          <a:prstGeom prst="rect">
            <a:avLst/>
          </a:prstGeom>
          <a:noFill/>
        </p:spPr>
        <p:txBody>
          <a:bodyPr wrap="square" rtlCol="0">
            <a:spAutoFit/>
          </a:bodyPr>
          <a:lstStyle/>
          <a:p>
            <a:r>
              <a:rPr lang="en-US" sz="2000" b="1" dirty="0" err="1" smtClean="0">
                <a:solidFill>
                  <a:srgbClr val="C00000"/>
                </a:solidFill>
              </a:rPr>
              <a:t>Giải</a:t>
            </a:r>
            <a:endParaRPr lang="en-US" sz="20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left)">
                                      <p:cBhvr>
                                        <p:cTn id="3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P spid="3" grpId="0" animBg="1"/>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58"/>
          <p:cNvGrpSpPr/>
          <p:nvPr/>
        </p:nvGrpSpPr>
        <p:grpSpPr>
          <a:xfrm>
            <a:off x="265149" y="-161702"/>
            <a:ext cx="2128675" cy="1605978"/>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64981" y="377240"/>
            <a:ext cx="1828800" cy="461665"/>
          </a:xfrm>
          <a:prstGeom prst="rect">
            <a:avLst/>
          </a:prstGeom>
          <a:noFill/>
        </p:spPr>
        <p:txBody>
          <a:bodyPr wrap="square" rtlCol="0">
            <a:spAutoFit/>
          </a:bodyPr>
          <a:lstStyle/>
          <a:p>
            <a:r>
              <a:rPr lang="en-US" sz="2400" b="1" dirty="0" smtClean="0">
                <a:solidFill>
                  <a:schemeClr val="tx1"/>
                </a:solidFill>
              </a:rPr>
              <a:t>KẾT LUẬN</a:t>
            </a:r>
            <a:endParaRPr lang="en-US" sz="2400" b="1" dirty="0">
              <a:solidFill>
                <a:schemeClr val="tx1"/>
              </a:solidFill>
            </a:endParaRPr>
          </a:p>
        </p:txBody>
      </p:sp>
      <mc:AlternateContent xmlns:mc="http://schemas.openxmlformats.org/markup-compatibility/2006" xmlns:a14="http://schemas.microsoft.com/office/drawing/2010/main">
        <mc:Choice Requires="a14">
          <p:sp>
            <p:nvSpPr>
              <p:cNvPr id="5" name="TextBox 4"/>
              <p:cNvSpPr txBox="1"/>
              <p:nvPr/>
            </p:nvSpPr>
            <p:spPr>
              <a:xfrm>
                <a:off x="1908268" y="1055141"/>
                <a:ext cx="5219272" cy="360714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smtClean="0"/>
                  <a:t>Tỉ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 </a:t>
                </a:r>
                <a:r>
                  <a:rPr lang="en-US" sz="2000" dirty="0" err="1" smtClean="0"/>
                  <a:t>và</a:t>
                </a:r>
                <a:r>
                  <a:rPr lang="en-US" sz="2000" dirty="0" smtClean="0"/>
                  <a:t> b </a:t>
                </a:r>
                <a:r>
                  <a:rPr lang="en-US" sz="2000" dirty="0" err="1" smtClean="0"/>
                  <a:t>là</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en-US" sz="2000" dirty="0" smtClean="0"/>
                  <a:t> . 100%</a:t>
                </a:r>
              </a:p>
              <a:p>
                <a:pPr marL="342900" indent="-342900" algn="just">
                  <a:lnSpc>
                    <a:spcPct val="150000"/>
                  </a:lnSpc>
                  <a:buFont typeface="Arial" panose="020B0604020202020204" pitchFamily="34" charset="0"/>
                  <a:buChar char="•"/>
                </a:pPr>
                <a:r>
                  <a:rPr lang="en-US" sz="2000" dirty="0" err="1" smtClean="0"/>
                  <a:t>Để</a:t>
                </a:r>
                <a:r>
                  <a:rPr lang="en-US" sz="2000" dirty="0" smtClean="0"/>
                  <a:t>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 </a:t>
                </a:r>
                <a:r>
                  <a:rPr lang="en-US" sz="2000" dirty="0" err="1" smtClean="0"/>
                  <a:t>và</a:t>
                </a:r>
                <a:r>
                  <a:rPr lang="en-US" sz="2000" dirty="0" smtClean="0"/>
                  <a:t> b, ta </a:t>
                </a:r>
                <a:r>
                  <a:rPr lang="en-US" sz="2000" dirty="0" err="1" smtClean="0"/>
                  <a:t>làm</a:t>
                </a:r>
                <a:r>
                  <a:rPr lang="en-US" sz="2000" dirty="0" smtClean="0"/>
                  <a:t> </a:t>
                </a:r>
                <a:r>
                  <a:rPr lang="en-US" sz="2000" dirty="0" err="1" smtClean="0"/>
                  <a:t>như</a:t>
                </a:r>
                <a:r>
                  <a:rPr lang="en-US" sz="2000" dirty="0" smtClean="0"/>
                  <a:t> </a:t>
                </a:r>
                <a:r>
                  <a:rPr lang="en-US" sz="2000" dirty="0" err="1" smtClean="0"/>
                  <a:t>sau</a:t>
                </a:r>
                <a:r>
                  <a:rPr lang="en-US" sz="2000" dirty="0" smtClean="0"/>
                  <a:t>:</a:t>
                </a:r>
              </a:p>
              <a:p>
                <a:pPr marL="342900" indent="-342900" algn="just">
                  <a:lnSpc>
                    <a:spcPct val="150000"/>
                  </a:lnSpc>
                  <a:buFont typeface="Wingdings" panose="05000000000000000000" pitchFamily="2" charset="2"/>
                  <a:buChar char="ü"/>
                </a:pPr>
                <a:r>
                  <a:rPr lang="en-US" sz="2000" dirty="0" err="1" smtClean="0"/>
                  <a:t>Bước</a:t>
                </a:r>
                <a:r>
                  <a:rPr lang="en-US" sz="2000" dirty="0" smtClean="0"/>
                  <a:t> 1. </a:t>
                </a:r>
                <a:r>
                  <a:rPr lang="en-US" sz="2000" dirty="0" err="1" smtClean="0"/>
                  <a:t>Viết</a:t>
                </a:r>
                <a:r>
                  <a:rPr lang="en-US" sz="2000" dirty="0" smtClean="0"/>
                  <a:t> </a:t>
                </a:r>
                <a:r>
                  <a:rPr lang="en-US" sz="2000" dirty="0" err="1" smtClean="0"/>
                  <a:t>tỉ</a:t>
                </a:r>
                <a:r>
                  <a:rPr lang="en-US" sz="2000" dirty="0" smtClean="0"/>
                  <a:t> </a:t>
                </a:r>
                <a:r>
                  <a:rPr lang="en-US" sz="2000" dirty="0" err="1" smtClean="0"/>
                  <a:t>số</a:t>
                </a:r>
                <a:r>
                  <a:rPr lang="en-US" sz="2000" dirty="0" smtClean="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𝑎</m:t>
                        </m:r>
                      </m:num>
                      <m:den>
                        <m:r>
                          <a:rPr lang="en-US" sz="2400" i="1">
                            <a:latin typeface="Cambria Math" panose="02040503050406030204" pitchFamily="18" charset="0"/>
                          </a:rPr>
                          <m:t>𝑏</m:t>
                        </m:r>
                      </m:den>
                    </m:f>
                  </m:oMath>
                </a14:m>
                <a:endParaRPr lang="en-US" sz="2400" dirty="0" smtClean="0"/>
              </a:p>
              <a:p>
                <a:pPr marL="342900" indent="-342900" algn="just">
                  <a:lnSpc>
                    <a:spcPct val="150000"/>
                  </a:lnSpc>
                  <a:buFont typeface="Wingdings" panose="05000000000000000000" pitchFamily="2" charset="2"/>
                  <a:buChar char="ü"/>
                </a:pPr>
                <a:r>
                  <a:rPr lang="en-US" sz="2000" dirty="0" err="1" smtClean="0"/>
                  <a:t>Bước</a:t>
                </a:r>
                <a:r>
                  <a:rPr lang="en-US" sz="2000" dirty="0" smtClean="0"/>
                  <a:t> 2. </a:t>
                </a:r>
                <a:r>
                  <a:rPr lang="en-US" sz="2000" dirty="0" err="1" smtClean="0"/>
                  <a:t>Tính</a:t>
                </a:r>
                <a:r>
                  <a:rPr lang="en-US" sz="2000" dirty="0" smtClean="0"/>
                  <a:t> </a:t>
                </a:r>
                <a:r>
                  <a:rPr lang="en-US" sz="2000" dirty="0" err="1" smtClean="0"/>
                  <a:t>số</a:t>
                </a:r>
                <a:r>
                  <a:rPr lang="en-US" sz="2000" dirty="0" smtClean="0"/>
                  <a:t>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𝑎</m:t>
                        </m:r>
                        <m:r>
                          <a:rPr lang="en-US" sz="2000" b="0" i="1" smtClean="0">
                            <a:latin typeface="Cambria Math" panose="02040503050406030204" pitchFamily="18" charset="0"/>
                          </a:rPr>
                          <m:t> . 100</m:t>
                        </m:r>
                      </m:num>
                      <m:den>
                        <m:r>
                          <a:rPr lang="en-US" sz="2000" i="1">
                            <a:latin typeface="Cambria Math" panose="02040503050406030204" pitchFamily="18" charset="0"/>
                          </a:rPr>
                          <m:t>𝑏</m:t>
                        </m:r>
                      </m:den>
                    </m:f>
                  </m:oMath>
                </a14:m>
                <a:r>
                  <a:rPr lang="en-US" sz="2000" dirty="0" smtClean="0"/>
                  <a:t> </a:t>
                </a:r>
                <a:r>
                  <a:rPr lang="en-US" sz="2000" dirty="0" err="1" smtClean="0"/>
                  <a:t>và</a:t>
                </a:r>
                <a:r>
                  <a:rPr lang="en-US" sz="2000" dirty="0" smtClean="0"/>
                  <a:t> </a:t>
                </a:r>
                <a:r>
                  <a:rPr lang="en-US" sz="2000" dirty="0" err="1" smtClean="0"/>
                  <a:t>viết</a:t>
                </a:r>
                <a:r>
                  <a:rPr lang="en-US" sz="2000" dirty="0" smtClean="0"/>
                  <a:t> </a:t>
                </a:r>
                <a:r>
                  <a:rPr lang="en-US" sz="2000" dirty="0" err="1" smtClean="0"/>
                  <a:t>thêm</a:t>
                </a:r>
                <a:r>
                  <a:rPr lang="en-US" sz="2000" dirty="0" smtClean="0"/>
                  <a:t> % </a:t>
                </a:r>
                <a:r>
                  <a:rPr lang="en-US" sz="2000" dirty="0" err="1" smtClean="0"/>
                  <a:t>vào</a:t>
                </a:r>
                <a:r>
                  <a:rPr lang="en-US" sz="2000" dirty="0" smtClean="0"/>
                  <a:t>        </a:t>
                </a:r>
                <a:r>
                  <a:rPr lang="en-US" sz="2000" dirty="0" err="1" smtClean="0"/>
                  <a:t>bên</a:t>
                </a:r>
                <a:r>
                  <a:rPr lang="en-US" sz="2000" dirty="0" smtClean="0"/>
                  <a:t> </a:t>
                </a:r>
                <a:r>
                  <a:rPr lang="en-US" sz="2000" dirty="0" err="1" smtClean="0"/>
                  <a:t>phải</a:t>
                </a:r>
                <a:r>
                  <a:rPr lang="en-US" sz="2000" dirty="0" smtClean="0"/>
                  <a:t> </a:t>
                </a:r>
                <a:r>
                  <a:rPr lang="en-US" sz="2000" dirty="0" err="1" smtClean="0"/>
                  <a:t>số</a:t>
                </a:r>
                <a:r>
                  <a:rPr lang="en-US" sz="2000" dirty="0" smtClean="0"/>
                  <a:t> </a:t>
                </a:r>
                <a:r>
                  <a:rPr lang="en-US" sz="2000" dirty="0" err="1" smtClean="0"/>
                  <a:t>vừa</a:t>
                </a:r>
                <a:r>
                  <a:rPr lang="en-US" sz="2000" dirty="0" smtClean="0"/>
                  <a:t> </a:t>
                </a:r>
                <a:r>
                  <a:rPr lang="en-US" sz="2000" dirty="0" err="1" smtClean="0"/>
                  <a:t>nhận</a:t>
                </a:r>
                <a:r>
                  <a:rPr lang="en-US" sz="2000" dirty="0" smtClean="0"/>
                  <a:t> </a:t>
                </a:r>
                <a:r>
                  <a:rPr lang="en-US" sz="2000" dirty="0" err="1" smtClean="0"/>
                  <a:t>được</a:t>
                </a:r>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908268" y="1055141"/>
                <a:ext cx="5219272" cy="3607141"/>
              </a:xfrm>
              <a:prstGeom prst="rect">
                <a:avLst/>
              </a:prstGeom>
              <a:blipFill rotWithShape="0">
                <a:blip r:embed="rId3"/>
                <a:stretch>
                  <a:fillRect l="-1051" r="-1285" b="-507"/>
                </a:stretch>
              </a:blipFill>
            </p:spPr>
            <p:txBody>
              <a:bodyPr/>
              <a:lstStyle/>
              <a:p>
                <a:r>
                  <a:rPr lang="en-US">
                    <a:noFill/>
                  </a:rPr>
                  <a:t> </a:t>
                </a:r>
              </a:p>
            </p:txBody>
          </p:sp>
        </mc:Fallback>
      </mc:AlternateContent>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strips(downRight)">
                                      <p:cBhvr>
                                        <p:cTn id="25" dur="500"/>
                                        <p:tgtEl>
                                          <p:spTgt spid="5">
                                            <p:txEl>
                                              <p:pRg st="2" end="2"/>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strips(downRight)">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smtClean="0">
                <a:solidFill>
                  <a:schemeClr val="tx1"/>
                </a:solidFill>
              </a:rPr>
              <a:t>Lưu</a:t>
            </a:r>
            <a:r>
              <a:rPr lang="en-US" sz="2400" b="1" dirty="0" smtClean="0">
                <a:solidFill>
                  <a:schemeClr val="tx1"/>
                </a:solidFill>
              </a:rPr>
              <a:t> ý</a:t>
            </a:r>
            <a:endParaRPr lang="en-US" sz="2400" b="1" dirty="0">
              <a:solidFill>
                <a:schemeClr val="tx1"/>
              </a:solidFill>
            </a:endParaRPr>
          </a:p>
        </p:txBody>
      </p:sp>
      <mc:AlternateContent xmlns:mc="http://schemas.openxmlformats.org/markup-compatibility/2006" xmlns:a14="http://schemas.microsoft.com/office/drawing/2010/main">
        <mc:Choice Requires="a14">
          <p:sp>
            <p:nvSpPr>
              <p:cNvPr id="4" name="Rectangle 3"/>
              <p:cNvSpPr/>
              <p:nvPr/>
            </p:nvSpPr>
            <p:spPr>
              <a:xfrm>
                <a:off x="3292901" y="1040172"/>
                <a:ext cx="4572000" cy="3648819"/>
              </a:xfrm>
              <a:prstGeom prst="rect">
                <a:avLst/>
              </a:prstGeom>
            </p:spPr>
            <p:txBody>
              <a:bodyPr>
                <a:spAutoFit/>
              </a:bodyPr>
              <a:lstStyle/>
              <a:p>
                <a:pPr marL="342900" indent="-342900" algn="just">
                  <a:lnSpc>
                    <a:spcPct val="150000"/>
                  </a:lnSpc>
                  <a:buFont typeface="Wingdings" panose="05000000000000000000" pitchFamily="2" charset="2"/>
                  <a:buChar char="Ø"/>
                </a:pPr>
                <a:r>
                  <a:rPr lang="vi-VN" sz="2000" dirty="0" smtClean="0"/>
                  <a:t>Có hai cách tính</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r>
                          <a:rPr lang="en-US" sz="2400" b="0" i="1" smtClean="0">
                            <a:latin typeface="Cambria Math" panose="02040503050406030204" pitchFamily="18" charset="0"/>
                          </a:rPr>
                          <m:t> . 100</m:t>
                        </m:r>
                      </m:num>
                      <m:den>
                        <m:r>
                          <a:rPr lang="en-US" sz="2400" b="0" i="1" smtClean="0">
                            <a:latin typeface="Cambria Math" panose="02040503050406030204" pitchFamily="18" charset="0"/>
                          </a:rPr>
                          <m:t>𝑏</m:t>
                        </m:r>
                      </m:den>
                    </m:f>
                  </m:oMath>
                </a14:m>
                <a:r>
                  <a:rPr lang="vi-VN" sz="2000" dirty="0" smtClean="0"/>
                  <a:t> là</a:t>
                </a:r>
                <a:r>
                  <a:rPr lang="vi-VN" sz="2000" dirty="0"/>
                  <a:t>:</a:t>
                </a:r>
              </a:p>
              <a:p>
                <a:pPr algn="just">
                  <a:lnSpc>
                    <a:spcPct val="150000"/>
                  </a:lnSpc>
                </a:pPr>
                <a:r>
                  <a:rPr lang="vi-VN" sz="2000" dirty="0"/>
                  <a:t>• Chia a cho b để tìm thương (ở dạng số thập phân) rồi lấy thương đó nhân với 100. </a:t>
                </a:r>
              </a:p>
              <a:p>
                <a:pPr algn="just">
                  <a:lnSpc>
                    <a:spcPct val="150000"/>
                  </a:lnSpc>
                </a:pPr>
                <a:r>
                  <a:rPr lang="vi-VN" sz="2000" dirty="0"/>
                  <a:t>• Nhân a với 100 rồi chia cho b, viết thương nhận được ở dạng số nguyên hoặc số thập phân. </a:t>
                </a:r>
              </a:p>
            </p:txBody>
          </p:sp>
        </mc:Choice>
        <mc:Fallback xmlns="">
          <p:sp>
            <p:nvSpPr>
              <p:cNvPr id="4" name="Rectangle 3"/>
              <p:cNvSpPr>
                <a:spLocks noRot="1" noChangeAspect="1" noMove="1" noResize="1" noEditPoints="1" noAdjustHandles="1" noChangeArrowheads="1" noChangeShapeType="1" noTextEdit="1"/>
              </p:cNvSpPr>
              <p:nvPr/>
            </p:nvSpPr>
            <p:spPr>
              <a:xfrm>
                <a:off x="3292901" y="1040172"/>
                <a:ext cx="4572000" cy="3648819"/>
              </a:xfrm>
              <a:prstGeom prst="rect">
                <a:avLst/>
              </a:prstGeom>
              <a:blipFill rotWithShape="0">
                <a:blip r:embed="rId3"/>
                <a:stretch>
                  <a:fillRect l="-1333" r="-1467" b="-669"/>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1" end="1"/>
                                            </p:txEl>
                                          </p:spTgt>
                                        </p:tgtEl>
                                        <p:attrNameLst>
                                          <p:attrName>ppt_y</p:attrName>
                                        </p:attrNameLst>
                                      </p:cBhvr>
                                      <p:tavLst>
                                        <p:tav tm="0">
                                          <p:val>
                                            <p:strVal val="#ppt_y-#ppt_h/2"/>
                                          </p:val>
                                        </p:tav>
                                        <p:tav tm="100000">
                                          <p:val>
                                            <p:strVal val="#ppt_y"/>
                                          </p:val>
                                        </p:tav>
                                      </p:tavLst>
                                    </p:anim>
                                    <p:anim calcmode="lin" valueType="num">
                                      <p:cBhvr>
                                        <p:cTn id="26" dur="500" fill="hold"/>
                                        <p:tgtEl>
                                          <p:spTgt spid="4">
                                            <p:txEl>
                                              <p:pRg st="1" end="1"/>
                                            </p:txEl>
                                          </p:spTgt>
                                        </p:tgtEl>
                                        <p:attrNameLst>
                                          <p:attrName>ppt_w</p:attrName>
                                        </p:attrNameLst>
                                      </p:cBhvr>
                                      <p:tavLst>
                                        <p:tav tm="0">
                                          <p:val>
                                            <p:strVal val="#ppt_w"/>
                                          </p:val>
                                        </p:tav>
                                        <p:tav tm="100000">
                                          <p:val>
                                            <p:strVal val="#ppt_w"/>
                                          </p:val>
                                        </p:tav>
                                      </p:tavLst>
                                    </p:anim>
                                    <p:anim calcmode="lin" valueType="num">
                                      <p:cBhvr>
                                        <p:cTn id="27" dur="500" fill="hold"/>
                                        <p:tgtEl>
                                          <p:spTgt spid="4">
                                            <p:txEl>
                                              <p:pRg st="1" end="1"/>
                                            </p:txEl>
                                          </p:spTgt>
                                        </p:tgtEl>
                                        <p:attrNameLst>
                                          <p:attrName>ppt_h</p:attrName>
                                        </p:attrNameLst>
                                      </p:cBhvr>
                                      <p:tavLst>
                                        <p:tav tm="0">
                                          <p:val>
                                            <p:fltVal val="0"/>
                                          </p:val>
                                        </p:tav>
                                        <p:tav tm="100000">
                                          <p:val>
                                            <p:strVal val="#ppt_h"/>
                                          </p:val>
                                        </p:tav>
                                      </p:tavLst>
                                    </p:anim>
                                  </p:childTnLst>
                                </p:cTn>
                              </p:par>
                              <p:par>
                                <p:cTn id="28" presetID="17" presetClass="entr" presetSubtype="1"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ppt_h/2"/>
                                          </p:val>
                                        </p:tav>
                                        <p:tav tm="100000">
                                          <p:val>
                                            <p:strVal val="#ppt_y"/>
                                          </p:val>
                                        </p:tav>
                                      </p:tavLst>
                                    </p:anim>
                                    <p:anim calcmode="lin" valueType="num">
                                      <p:cBhvr>
                                        <p:cTn id="32" dur="500" fill="hold"/>
                                        <p:tgtEl>
                                          <p:spTgt spid="4">
                                            <p:txEl>
                                              <p:pRg st="2" end="2"/>
                                            </p:txEl>
                                          </p:spTgt>
                                        </p:tgtEl>
                                        <p:attrNameLst>
                                          <p:attrName>ppt_w</p:attrName>
                                        </p:attrNameLst>
                                      </p:cBhvr>
                                      <p:tavLst>
                                        <p:tav tm="0">
                                          <p:val>
                                            <p:strVal val="#ppt_w"/>
                                          </p:val>
                                        </p:tav>
                                        <p:tav tm="100000">
                                          <p:val>
                                            <p:strVal val="#ppt_w"/>
                                          </p:val>
                                        </p:tav>
                                      </p:tavLst>
                                    </p:anim>
                                    <p:anim calcmode="lin" valueType="num">
                                      <p:cBhvr>
                                        <p:cTn id="33"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smtClean="0">
                <a:solidFill>
                  <a:schemeClr val="tx1"/>
                </a:solidFill>
              </a:rPr>
              <a:t>Lưu</a:t>
            </a:r>
            <a:r>
              <a:rPr lang="en-US" sz="2400" b="1" dirty="0" smtClean="0">
                <a:solidFill>
                  <a:schemeClr val="tx1"/>
                </a:solidFill>
              </a:rPr>
              <a:t> ý</a:t>
            </a:r>
            <a:endParaRPr lang="en-US" sz="2400" b="1"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065570" y="1143257"/>
                <a:ext cx="5201621" cy="353943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dirty="0" smtClean="0"/>
                  <a:t>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𝑎</m:t>
                        </m:r>
                        <m:r>
                          <a:rPr lang="en-US" sz="2400" b="0" i="1" smtClean="0">
                            <a:latin typeface="Cambria Math" panose="02040503050406030204" pitchFamily="18" charset="0"/>
                          </a:rPr>
                          <m:t> . 100</m:t>
                        </m:r>
                      </m:num>
                      <m:den>
                        <m:r>
                          <a:rPr lang="en-US" sz="2400" b="0" i="1" smtClean="0">
                            <a:latin typeface="Cambria Math" panose="02040503050406030204" pitchFamily="18" charset="0"/>
                          </a:rPr>
                          <m:t>𝑏</m:t>
                        </m:r>
                      </m:den>
                    </m:f>
                  </m:oMath>
                </a14:m>
                <a:r>
                  <a:rPr lang="en-US" sz="2000" dirty="0" smtClean="0"/>
                  <a:t> </a:t>
                </a:r>
                <a:r>
                  <a:rPr lang="vi-VN" sz="2000" dirty="0" smtClean="0"/>
                  <a:t>không </a:t>
                </a:r>
                <a:r>
                  <a:rPr lang="vi-VN" sz="2000" dirty="0"/>
                  <a:t>nhất thiết là số nguyên.</a:t>
                </a:r>
              </a:p>
              <a:p>
                <a:pPr marL="342900" indent="-342900" algn="just">
                  <a:lnSpc>
                    <a:spcPct val="150000"/>
                  </a:lnSpc>
                  <a:buFont typeface="Wingdings" panose="05000000000000000000" pitchFamily="2" charset="2"/>
                  <a:buChar char="Ø"/>
                </a:pPr>
                <a:r>
                  <a:rPr lang="vi-VN" sz="2000" dirty="0"/>
                  <a:t>Khi </a:t>
                </a:r>
                <a:r>
                  <a:rPr lang="vi-VN" sz="2000" dirty="0" smtClean="0"/>
                  <a:t>t</a:t>
                </a:r>
                <a:r>
                  <a:rPr lang="en-US" sz="2000" dirty="0"/>
                  <a:t>ỉ</a:t>
                </a:r>
                <a:r>
                  <a:rPr lang="vi-VN" sz="2000" dirty="0" smtClean="0"/>
                  <a:t> số</a:t>
                </a:r>
                <a:r>
                  <a:rPr lang="en-US" sz="2000" dirty="0" smtClean="0"/>
                  <a:t> </a:t>
                </a:r>
                <a14:m>
                  <m:oMath xmlns:m="http://schemas.openxmlformats.org/officeDocument/2006/math">
                    <m:f>
                      <m:fPr>
                        <m:ctrlPr>
                          <a:rPr lang="vi-VN" sz="2400" i="1">
                            <a:latin typeface="Cambria Math" panose="02040503050406030204" pitchFamily="18" charset="0"/>
                          </a:rPr>
                        </m:ctrlPr>
                      </m:fPr>
                      <m:num>
                        <m:r>
                          <a:rPr lang="en-US" sz="2400" i="1">
                            <a:latin typeface="Cambria Math" panose="02040503050406030204" pitchFamily="18" charset="0"/>
                          </a:rPr>
                          <m:t>𝑎</m:t>
                        </m:r>
                        <m:r>
                          <a:rPr lang="en-US" sz="2400" i="1">
                            <a:latin typeface="Cambria Math" panose="02040503050406030204" pitchFamily="18" charset="0"/>
                          </a:rPr>
                          <m:t> . 100</m:t>
                        </m:r>
                      </m:num>
                      <m:den>
                        <m:r>
                          <a:rPr lang="en-US" sz="2400" i="1">
                            <a:latin typeface="Cambria Math" panose="02040503050406030204" pitchFamily="18" charset="0"/>
                          </a:rPr>
                          <m:t>𝑏</m:t>
                        </m:r>
                      </m:den>
                    </m:f>
                  </m:oMath>
                </a14:m>
                <a:r>
                  <a:rPr lang="vi-VN" sz="2000" dirty="0" smtClean="0"/>
                  <a:t> không </a:t>
                </a:r>
                <a:r>
                  <a:rPr lang="vi-VN" sz="2000" dirty="0"/>
                  <a:t>là số nguyên thì ta thường viết tỉ số đó ở dạng số thập phân có hữu hạn chữ số sau dấu “,” (hoặc xấp xỉ bằng số thập phân có hữu hạn chữ số sau dấu “,”).</a:t>
                </a:r>
              </a:p>
            </p:txBody>
          </p:sp>
        </mc:Choice>
        <mc:Fallback xmlns="">
          <p:sp>
            <p:nvSpPr>
              <p:cNvPr id="2" name="Rectangle 1"/>
              <p:cNvSpPr>
                <a:spLocks noRot="1" noChangeAspect="1" noMove="1" noResize="1" noEditPoints="1" noAdjustHandles="1" noChangeArrowheads="1" noChangeShapeType="1" noTextEdit="1"/>
              </p:cNvSpPr>
              <p:nvPr/>
            </p:nvSpPr>
            <p:spPr>
              <a:xfrm>
                <a:off x="3065570" y="1143257"/>
                <a:ext cx="5201621" cy="3539430"/>
              </a:xfrm>
              <a:prstGeom prst="rect">
                <a:avLst/>
              </a:prstGeom>
              <a:blipFill rotWithShape="0">
                <a:blip r:embed="rId4"/>
                <a:stretch>
                  <a:fillRect l="-1055" r="-1172" b="-690"/>
                </a:stretch>
              </a:blipFill>
            </p:spPr>
            <p:txBody>
              <a:bodyPr/>
              <a:lstStyle/>
              <a:p>
                <a:r>
                  <a:rPr lang="en-US">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018;p42"/>
          <p:cNvGrpSpPr/>
          <p:nvPr/>
        </p:nvGrpSpPr>
        <p:grpSpPr>
          <a:xfrm>
            <a:off x="1220583" y="191642"/>
            <a:ext cx="5159669" cy="4680354"/>
            <a:chOff x="669111" y="2002041"/>
            <a:chExt cx="2206497" cy="2001520"/>
          </a:xfrm>
        </p:grpSpPr>
        <p:sp>
          <p:nvSpPr>
            <p:cNvPr id="4" name="Google Shape;1019;p42"/>
            <p:cNvSpPr/>
            <p:nvPr/>
          </p:nvSpPr>
          <p:spPr>
            <a:xfrm>
              <a:off x="687560" y="2122303"/>
              <a:ext cx="2188048" cy="1881258"/>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2F1932">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20;p42"/>
            <p:cNvSpPr/>
            <p:nvPr/>
          </p:nvSpPr>
          <p:spPr>
            <a:xfrm>
              <a:off x="669111" y="2103853"/>
              <a:ext cx="2188048" cy="1881258"/>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21;p42"/>
            <p:cNvSpPr/>
            <p:nvPr/>
          </p:nvSpPr>
          <p:spPr>
            <a:xfrm>
              <a:off x="2169278" y="2002041"/>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22;p42"/>
            <p:cNvSpPr/>
            <p:nvPr/>
          </p:nvSpPr>
          <p:spPr>
            <a:xfrm>
              <a:off x="1012877" y="2085403"/>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p:cNvSpPr/>
          <p:nvPr/>
        </p:nvSpPr>
        <p:spPr>
          <a:xfrm rot="21314571">
            <a:off x="1673338" y="1318011"/>
            <a:ext cx="4297303" cy="2400657"/>
          </a:xfrm>
          <a:prstGeom prst="rect">
            <a:avLst/>
          </a:prstGeom>
        </p:spPr>
        <p:txBody>
          <a:bodyPr wrap="square">
            <a:spAutoFit/>
          </a:bodyPr>
          <a:lstStyle/>
          <a:p>
            <a:pPr algn="just">
              <a:lnSpc>
                <a:spcPct val="150000"/>
              </a:lnSpc>
            </a:pPr>
            <a:r>
              <a:rPr lang="vi-VN" sz="2000" dirty="0"/>
              <a:t>Khi tính tỉ số phần trăm của a và b mà phải làm tròn số thập phân thì ta làm theo cách thứ hai đã nêu ở trên: Nhân a với 100 rồi chia cho b và làm tròn số thập phân nhận được.</a:t>
            </a:r>
            <a:endParaRPr lang="en-US" sz="2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127" y="708987"/>
            <a:ext cx="1550215" cy="4119865"/>
          </a:xfrm>
          <a:prstGeom prst="rect">
            <a:avLst/>
          </a:prstGeom>
        </p:spPr>
      </p:pic>
    </p:spTree>
    <p:extLst>
      <p:ext uri="{BB962C8B-B14F-4D97-AF65-F5344CB8AC3E}">
        <p14:creationId xmlns:p14="http://schemas.microsoft.com/office/powerpoint/2010/main" val="1300659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256" y="603288"/>
            <a:ext cx="835094" cy="835094"/>
          </a:xfrm>
          <a:prstGeom prst="rect">
            <a:avLst/>
          </a:prstGeom>
        </p:spPr>
      </p:pic>
      <p:sp>
        <p:nvSpPr>
          <p:cNvPr id="2" name="Rectangle 1"/>
          <p:cNvSpPr/>
          <p:nvPr/>
        </p:nvSpPr>
        <p:spPr>
          <a:xfrm>
            <a:off x="643097" y="384206"/>
            <a:ext cx="3631915" cy="3416320"/>
          </a:xfrm>
          <a:prstGeom prst="rect">
            <a:avLst/>
          </a:prstGeom>
        </p:spPr>
        <p:txBody>
          <a:bodyPr wrap="square">
            <a:spAutoFit/>
          </a:bodyPr>
          <a:lstStyle/>
          <a:p>
            <a:pPr algn="just">
              <a:lnSpc>
                <a:spcPct val="150000"/>
              </a:lnSpc>
            </a:pPr>
            <a:r>
              <a:rPr lang="vi-VN" sz="1800" dirty="0"/>
              <a:t>Số Pi được người Ba-bi-lon (Babylon) cổ đại phát hiện gần bốn nghìn năm trước và được biểu diễn bằng chữ cái Hy Lạp </a:t>
            </a:r>
            <a:r>
              <a:rPr lang="el-GR" sz="1800" dirty="0"/>
              <a:t>π </a:t>
            </a:r>
            <a:r>
              <a:rPr lang="vi-VN" sz="1800" dirty="0"/>
              <a:t>từ giữa thế kỉ XVIII. Số </a:t>
            </a:r>
            <a:r>
              <a:rPr lang="el-GR" sz="1800" dirty="0"/>
              <a:t>π </a:t>
            </a:r>
            <a:r>
              <a:rPr lang="vi-VN" sz="1800" dirty="0"/>
              <a:t>thể hiện mối liên hệ đặc biệt giữa độ dài của một đường tròn với độ dài đường kính của đường tròn đó.</a:t>
            </a:r>
            <a:endParaRPr lang="en-US"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477" y="3568343"/>
            <a:ext cx="1575157" cy="1575157"/>
          </a:xfrm>
          <a:prstGeom prst="rect">
            <a:avLst/>
          </a:prstGeom>
        </p:spPr>
      </p:pic>
      <p:sp>
        <p:nvSpPr>
          <p:cNvPr id="5" name="Cloud 4"/>
          <p:cNvSpPr/>
          <p:nvPr/>
        </p:nvSpPr>
        <p:spPr>
          <a:xfrm>
            <a:off x="4890498" y="1419111"/>
            <a:ext cx="3729519" cy="2619910"/>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9820" y="1851903"/>
            <a:ext cx="3030876" cy="1754326"/>
          </a:xfrm>
          <a:prstGeom prst="rect">
            <a:avLst/>
          </a:prstGeom>
          <a:noFill/>
        </p:spPr>
        <p:txBody>
          <a:bodyPr wrap="square" rtlCol="0">
            <a:spAutoFit/>
          </a:bodyPr>
          <a:lstStyle/>
          <a:p>
            <a:pPr algn="ctr">
              <a:lnSpc>
                <a:spcPct val="150000"/>
              </a:lnSpc>
            </a:pPr>
            <a:r>
              <a:rPr lang="en-US" sz="1800" dirty="0" err="1" smtClean="0"/>
              <a:t>Mối</a:t>
            </a:r>
            <a:r>
              <a:rPr lang="en-US" sz="1800" dirty="0" smtClean="0"/>
              <a:t> </a:t>
            </a:r>
            <a:r>
              <a:rPr lang="en-US" sz="1800" dirty="0" err="1" smtClean="0"/>
              <a:t>liên</a:t>
            </a:r>
            <a:r>
              <a:rPr lang="en-US" sz="1800" dirty="0" smtClean="0"/>
              <a:t> </a:t>
            </a:r>
            <a:r>
              <a:rPr lang="en-US" sz="1800" dirty="0" err="1" smtClean="0"/>
              <a:t>hệ</a:t>
            </a:r>
            <a:r>
              <a:rPr lang="en-US" sz="1800" dirty="0" smtClean="0"/>
              <a:t> </a:t>
            </a:r>
            <a:r>
              <a:rPr lang="en-US" sz="1800" dirty="0" err="1" smtClean="0"/>
              <a:t>đặc</a:t>
            </a:r>
            <a:r>
              <a:rPr lang="en-US" sz="1800" dirty="0" smtClean="0"/>
              <a:t> </a:t>
            </a:r>
            <a:r>
              <a:rPr lang="en-US" sz="1800" dirty="0" err="1" smtClean="0"/>
              <a:t>biệt</a:t>
            </a:r>
            <a:r>
              <a:rPr lang="en-US" sz="1800" dirty="0" smtClean="0"/>
              <a:t> </a:t>
            </a:r>
            <a:r>
              <a:rPr lang="en-US" sz="1800" dirty="0" err="1" smtClean="0"/>
              <a:t>giữa</a:t>
            </a:r>
            <a:r>
              <a:rPr lang="en-US" sz="1800" dirty="0" smtClean="0"/>
              <a:t> </a:t>
            </a:r>
            <a:r>
              <a:rPr lang="en-US" sz="1800" dirty="0" err="1" smtClean="0"/>
              <a:t>độ</a:t>
            </a:r>
            <a:r>
              <a:rPr lang="en-US" sz="1800" dirty="0" smtClean="0"/>
              <a:t> </a:t>
            </a:r>
            <a:r>
              <a:rPr lang="en-US" sz="1800" dirty="0" err="1" smtClean="0"/>
              <a:t>dài</a:t>
            </a:r>
            <a:r>
              <a:rPr lang="en-US" sz="1800" dirty="0" smtClean="0"/>
              <a:t> </a:t>
            </a:r>
            <a:r>
              <a:rPr lang="en-US" sz="1800" dirty="0" err="1" smtClean="0"/>
              <a:t>của</a:t>
            </a:r>
            <a:r>
              <a:rPr lang="en-US" sz="1800" dirty="0" smtClean="0"/>
              <a:t> </a:t>
            </a:r>
            <a:r>
              <a:rPr lang="en-US" sz="1800" dirty="0" err="1" smtClean="0"/>
              <a:t>một</a:t>
            </a:r>
            <a:r>
              <a:rPr lang="en-US" sz="1800" dirty="0" smtClean="0"/>
              <a:t> </a:t>
            </a:r>
            <a:r>
              <a:rPr lang="en-US" sz="1800" dirty="0" err="1" smtClean="0"/>
              <a:t>đường</a:t>
            </a:r>
            <a:r>
              <a:rPr lang="en-US" sz="1800" dirty="0" smtClean="0"/>
              <a:t> </a:t>
            </a:r>
            <a:r>
              <a:rPr lang="en-US" sz="1800" dirty="0" err="1" smtClean="0"/>
              <a:t>tròn</a:t>
            </a:r>
            <a:r>
              <a:rPr lang="en-US" sz="1800" dirty="0" smtClean="0"/>
              <a:t> </a:t>
            </a:r>
            <a:r>
              <a:rPr lang="en-US" sz="1800" dirty="0" err="1" smtClean="0"/>
              <a:t>với</a:t>
            </a:r>
            <a:r>
              <a:rPr lang="en-US" sz="1800" dirty="0" smtClean="0"/>
              <a:t> </a:t>
            </a:r>
            <a:r>
              <a:rPr lang="en-US" sz="1800" dirty="0" err="1" smtClean="0"/>
              <a:t>độ</a:t>
            </a:r>
            <a:r>
              <a:rPr lang="en-US" sz="1800" dirty="0" smtClean="0"/>
              <a:t> </a:t>
            </a:r>
            <a:r>
              <a:rPr lang="en-US" sz="1800" dirty="0" err="1" smtClean="0"/>
              <a:t>dài</a:t>
            </a:r>
            <a:r>
              <a:rPr lang="en-US" sz="1800" dirty="0" smtClean="0"/>
              <a:t> </a:t>
            </a:r>
            <a:r>
              <a:rPr lang="en-US" sz="1800" dirty="0" err="1" smtClean="0"/>
              <a:t>đường</a:t>
            </a:r>
            <a:r>
              <a:rPr lang="en-US" sz="1800" dirty="0" smtClean="0"/>
              <a:t> </a:t>
            </a:r>
            <a:r>
              <a:rPr lang="en-US" sz="1800" dirty="0" err="1" smtClean="0"/>
              <a:t>kính</a:t>
            </a:r>
            <a:r>
              <a:rPr lang="en-US" sz="1800" dirty="0" smtClean="0"/>
              <a:t> </a:t>
            </a:r>
            <a:r>
              <a:rPr lang="en-US" sz="1800" dirty="0" err="1" smtClean="0"/>
              <a:t>của</a:t>
            </a:r>
            <a:r>
              <a:rPr lang="en-US" sz="1800" dirty="0" smtClean="0"/>
              <a:t> </a:t>
            </a:r>
            <a:r>
              <a:rPr lang="en-US" sz="1800" dirty="0" err="1" smtClean="0"/>
              <a:t>đường</a:t>
            </a:r>
            <a:r>
              <a:rPr lang="en-US" sz="1800" dirty="0" smtClean="0"/>
              <a:t> </a:t>
            </a:r>
            <a:r>
              <a:rPr lang="en-US" sz="1800" dirty="0" err="1" smtClean="0"/>
              <a:t>tròn</a:t>
            </a:r>
            <a:r>
              <a:rPr lang="en-US" sz="1800" dirty="0" smtClean="0"/>
              <a:t> </a:t>
            </a:r>
            <a:r>
              <a:rPr lang="en-US" sz="1800" dirty="0" err="1" smtClean="0"/>
              <a:t>đó</a:t>
            </a:r>
            <a:r>
              <a:rPr lang="en-US" sz="1800" dirty="0" smtClean="0"/>
              <a:t> </a:t>
            </a:r>
            <a:r>
              <a:rPr lang="en-US" sz="1800" dirty="0" err="1" smtClean="0"/>
              <a:t>là</a:t>
            </a:r>
            <a:r>
              <a:rPr lang="en-US" sz="1800" dirty="0" smtClean="0"/>
              <a:t> </a:t>
            </a:r>
            <a:r>
              <a:rPr lang="en-US" sz="1800" dirty="0" err="1" smtClean="0"/>
              <a:t>gì</a:t>
            </a:r>
            <a:r>
              <a:rPr lang="en-US" sz="1800" dirty="0" smtClean="0"/>
              <a:t>?</a:t>
            </a:r>
            <a:endParaRPr lang="en-US" sz="1800" dirty="0"/>
          </a:p>
        </p:txBody>
      </p:sp>
    </p:spTree>
    <p:extLst>
      <p:ext uri="{BB962C8B-B14F-4D97-AF65-F5344CB8AC3E}">
        <p14:creationId xmlns:p14="http://schemas.microsoft.com/office/powerpoint/2010/main" val="413930734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750"/>
                                        <p:tgtEl>
                                          <p:spTgt spid="18"/>
                                        </p:tgtEl>
                                      </p:cBhvr>
                                    </p:animEffect>
                                    <p:anim calcmode="lin" valueType="num">
                                      <p:cBhvr>
                                        <p:cTn id="17" dur="750" fill="hold"/>
                                        <p:tgtEl>
                                          <p:spTgt spid="18"/>
                                        </p:tgtEl>
                                        <p:attrNameLst>
                                          <p:attrName>ppt_x</p:attrName>
                                        </p:attrNameLst>
                                      </p:cBhvr>
                                      <p:tavLst>
                                        <p:tav tm="0">
                                          <p:val>
                                            <p:strVal val="#ppt_x"/>
                                          </p:val>
                                        </p:tav>
                                        <p:tav tm="100000">
                                          <p:val>
                                            <p:strVal val="#ppt_x"/>
                                          </p:val>
                                        </p:tav>
                                      </p:tavLst>
                                    </p:anim>
                                    <p:anim calcmode="lin" valueType="num">
                                      <p:cBhvr>
                                        <p:cTn id="18" dur="75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anim calcmode="lin" valueType="num">
                                      <p:cBhvr>
                                        <p:cTn id="22" dur="750" fill="hold"/>
                                        <p:tgtEl>
                                          <p:spTgt spid="5"/>
                                        </p:tgtEl>
                                        <p:attrNameLst>
                                          <p:attrName>ppt_x</p:attrName>
                                        </p:attrNameLst>
                                      </p:cBhvr>
                                      <p:tavLst>
                                        <p:tav tm="0">
                                          <p:val>
                                            <p:strVal val="#ppt_x"/>
                                          </p:val>
                                        </p:tav>
                                        <p:tav tm="100000">
                                          <p:val>
                                            <p:strVal val="#ppt_x"/>
                                          </p:val>
                                        </p:tav>
                                      </p:tavLst>
                                    </p:anim>
                                    <p:anim calcmode="lin" valueType="num">
                                      <p:cBhvr>
                                        <p:cTn id="23" dur="75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anim calcmode="lin" valueType="num">
                                      <p:cBhvr>
                                        <p:cTn id="27" dur="750" fill="hold"/>
                                        <p:tgtEl>
                                          <p:spTgt spid="6"/>
                                        </p:tgtEl>
                                        <p:attrNameLst>
                                          <p:attrName>ppt_x</p:attrName>
                                        </p:attrNameLst>
                                      </p:cBhvr>
                                      <p:tavLst>
                                        <p:tav tm="0">
                                          <p:val>
                                            <p:strVal val="#ppt_x"/>
                                          </p:val>
                                        </p:tav>
                                        <p:tav tm="100000">
                                          <p:val>
                                            <p:strVal val="#ppt_x"/>
                                          </p:val>
                                        </p:tav>
                                      </p:tavLst>
                                    </p:anim>
                                    <p:anim calcmode="lin" valueType="num">
                                      <p:cBhvr>
                                        <p:cTn id="28"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grpSp>
        <p:nvGrpSpPr>
          <p:cNvPr id="1119" name="Google Shape;1119;p46"/>
          <p:cNvGrpSpPr/>
          <p:nvPr/>
        </p:nvGrpSpPr>
        <p:grpSpPr>
          <a:xfrm rot="728172">
            <a:off x="2435886" y="4378219"/>
            <a:ext cx="1784276" cy="1783851"/>
            <a:chOff x="5448300" y="1526500"/>
            <a:chExt cx="1154925" cy="1154650"/>
          </a:xfrm>
        </p:grpSpPr>
        <p:sp>
          <p:nvSpPr>
            <p:cNvPr id="1120" name="Google Shape;1120;p4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p:cNvSpPr txBox="1"/>
          <p:nvPr/>
        </p:nvSpPr>
        <p:spPr>
          <a:xfrm>
            <a:off x="761086" y="547225"/>
            <a:ext cx="3380197" cy="1881990"/>
          </a:xfrm>
          <a:prstGeom prst="rect">
            <a:avLst/>
          </a:prstGeom>
          <a:noFill/>
        </p:spPr>
        <p:txBody>
          <a:bodyPr wrap="square" rtlCol="0">
            <a:spAutoFit/>
          </a:bodyPr>
          <a:lstStyle/>
          <a:p>
            <a:pPr algn="just">
              <a:lnSpc>
                <a:spcPct val="150000"/>
              </a:lnSpc>
            </a:pPr>
            <a:r>
              <a:rPr lang="en-US" sz="2000" b="1" dirty="0" err="1" smtClean="0">
                <a:solidFill>
                  <a:srgbClr val="C00000"/>
                </a:solidFill>
              </a:rPr>
              <a:t>Luyện</a:t>
            </a:r>
            <a:r>
              <a:rPr lang="en-US" sz="2000" b="1" dirty="0" smtClean="0">
                <a:solidFill>
                  <a:srgbClr val="C00000"/>
                </a:solidFill>
              </a:rPr>
              <a:t> </a:t>
            </a:r>
            <a:r>
              <a:rPr lang="en-US" sz="2000" b="1" dirty="0" err="1" smtClean="0">
                <a:solidFill>
                  <a:srgbClr val="C00000"/>
                </a:solidFill>
              </a:rPr>
              <a:t>tập</a:t>
            </a:r>
            <a:r>
              <a:rPr lang="en-US" sz="2000" b="1" dirty="0" smtClean="0">
                <a:solidFill>
                  <a:srgbClr val="C00000"/>
                </a:solidFill>
              </a:rPr>
              <a:t> 3: </a:t>
            </a:r>
          </a:p>
          <a:p>
            <a:pPr algn="just">
              <a:lnSpc>
                <a:spcPct val="150000"/>
              </a:lnSpc>
            </a:pP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 </a:t>
            </a:r>
            <a:r>
              <a:rPr lang="en-US" sz="2000" dirty="0" err="1" smtClean="0"/>
              <a:t>và</a:t>
            </a:r>
            <a:r>
              <a:rPr lang="en-US" sz="2000" dirty="0" smtClean="0"/>
              <a:t> b </a:t>
            </a:r>
            <a:r>
              <a:rPr lang="en-US" sz="2000" dirty="0" err="1" smtClean="0"/>
              <a:t>với</a:t>
            </a:r>
            <a:r>
              <a:rPr lang="en-US" sz="2000" dirty="0" smtClean="0"/>
              <a:t> b </a:t>
            </a:r>
            <a:r>
              <a:rPr lang="en-US" sz="2000" dirty="0" err="1" smtClean="0"/>
              <a:t>lần</a:t>
            </a:r>
            <a:r>
              <a:rPr lang="en-US" sz="2000" dirty="0" smtClean="0"/>
              <a:t> </a:t>
            </a:r>
            <a:r>
              <a:rPr lang="en-US" sz="2000" dirty="0" err="1" smtClean="0"/>
              <a:t>lượt</a:t>
            </a:r>
            <a:r>
              <a:rPr lang="en-US" sz="2000" dirty="0" smtClean="0"/>
              <a:t> </a:t>
            </a:r>
            <a:r>
              <a:rPr lang="en-US" sz="2000" dirty="0" err="1" smtClean="0"/>
              <a:t>là</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sau</a:t>
            </a:r>
            <a:r>
              <a:rPr lang="en-US" sz="2000" dirty="0" smtClean="0"/>
              <a:t>: 10; 100; 1 000</a:t>
            </a:r>
            <a:endParaRPr lang="en-US" sz="2000" dirty="0"/>
          </a:p>
        </p:txBody>
      </p:sp>
      <mc:AlternateContent xmlns:mc="http://schemas.openxmlformats.org/markup-compatibility/2006" xmlns:a14="http://schemas.microsoft.com/office/drawing/2010/main">
        <mc:Choice Requires="a14">
          <p:sp>
            <p:nvSpPr>
              <p:cNvPr id="16" name="Rectangle 15"/>
              <p:cNvSpPr/>
              <p:nvPr/>
            </p:nvSpPr>
            <p:spPr>
              <a:xfrm>
                <a:off x="5116529" y="904125"/>
                <a:ext cx="2958957" cy="2244269"/>
              </a:xfrm>
              <a:prstGeom prst="rect">
                <a:avLst/>
              </a:prstGeom>
            </p:spPr>
            <p:txBody>
              <a:bodyPr wrap="square">
                <a:spAutoFit/>
              </a:bodyPr>
              <a:lstStyle/>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m:t>
                          </m:r>
                        </m:den>
                      </m:f>
                      <m:r>
                        <a:rPr lang="en-US" sz="1800" i="1">
                          <a:latin typeface="Cambria Math" panose="02040503050406030204" pitchFamily="18" charset="0"/>
                          <a:ea typeface="Times New Roman" panose="02020603050405020304" pitchFamily="18" charset="0"/>
                        </a:rPr>
                        <m:t>.100%=10.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smtClean="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m:t>
                          </m:r>
                        </m:den>
                      </m:f>
                      <m:r>
                        <a:rPr lang="en-US" sz="1800" i="1">
                          <a:latin typeface="Cambria Math" panose="02040503050406030204" pitchFamily="18" charset="0"/>
                          <a:ea typeface="Times New Roman" panose="02020603050405020304" pitchFamily="18" charset="0"/>
                        </a:rPr>
                        <m:t>.100%=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1000</m:t>
                          </m:r>
                        </m:den>
                      </m:f>
                      <m:r>
                        <a:rPr lang="en-US" sz="1800" i="1">
                          <a:latin typeface="Cambria Math" panose="02040503050406030204" pitchFamily="18" charset="0"/>
                          <a:ea typeface="Times New Roman" panose="02020603050405020304" pitchFamily="18" charset="0"/>
                        </a:rPr>
                        <m:t>.100%=0,1.</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116529" y="904125"/>
                <a:ext cx="2958957" cy="2244269"/>
              </a:xfrm>
              <a:prstGeom prst="rect">
                <a:avLst/>
              </a:prstGeom>
              <a:blipFill rotWithShape="0">
                <a:blip r:embed="rId3"/>
                <a:stretch>
                  <a:fillRect/>
                </a:stretch>
              </a:blipFill>
            </p:spPr>
            <p:txBody>
              <a:bodyPr/>
              <a:lstStyle/>
              <a:p>
                <a:r>
                  <a:rPr lang="en-US">
                    <a:noFill/>
                  </a:rPr>
                  <a:t> </a:t>
                </a:r>
              </a:p>
            </p:txBody>
          </p:sp>
        </mc:Fallback>
      </mc:AlternateContent>
      <p:sp>
        <p:nvSpPr>
          <p:cNvPr id="17" name="Rounded Rectangular Callout 16"/>
          <p:cNvSpPr/>
          <p:nvPr/>
        </p:nvSpPr>
        <p:spPr>
          <a:xfrm>
            <a:off x="6087438" y="390418"/>
            <a:ext cx="1017140" cy="513707"/>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200" b="1" dirty="0" err="1" smtClean="0">
                <a:solidFill>
                  <a:schemeClr val="bg1"/>
                </a:solidFill>
              </a:rPr>
              <a:t>Giải</a:t>
            </a:r>
            <a:endParaRPr lang="en-US" sz="2200" b="1" dirty="0">
              <a:solidFill>
                <a:schemeClr val="bg1"/>
              </a:solidFill>
            </a:endParaRPr>
          </a:p>
        </p:txBody>
      </p:sp>
      <p:sp>
        <p:nvSpPr>
          <p:cNvPr id="43" name="TextBox 42"/>
          <p:cNvSpPr txBox="1"/>
          <p:nvPr/>
        </p:nvSpPr>
        <p:spPr>
          <a:xfrm>
            <a:off x="761086" y="2429215"/>
            <a:ext cx="3380197" cy="1938992"/>
          </a:xfrm>
          <a:prstGeom prst="rect">
            <a:avLst/>
          </a:prstGeom>
          <a:noFill/>
        </p:spPr>
        <p:txBody>
          <a:bodyPr wrap="square" rtlCol="0">
            <a:spAutoFit/>
          </a:bodyPr>
          <a:lstStyle/>
          <a:p>
            <a:pPr algn="just">
              <a:lnSpc>
                <a:spcPct val="150000"/>
              </a:lnSpc>
            </a:pPr>
            <a:r>
              <a:rPr lang="en-US" sz="2000" b="1" dirty="0" err="1" smtClean="0">
                <a:solidFill>
                  <a:srgbClr val="C00000"/>
                </a:solidFill>
              </a:rPr>
              <a:t>Luyện</a:t>
            </a:r>
            <a:r>
              <a:rPr lang="en-US" sz="2000" b="1" dirty="0" smtClean="0">
                <a:solidFill>
                  <a:srgbClr val="C00000"/>
                </a:solidFill>
              </a:rPr>
              <a:t> </a:t>
            </a:r>
            <a:r>
              <a:rPr lang="en-US" sz="2000" b="1" dirty="0" err="1" smtClean="0">
                <a:solidFill>
                  <a:srgbClr val="C00000"/>
                </a:solidFill>
              </a:rPr>
              <a:t>tập</a:t>
            </a:r>
            <a:r>
              <a:rPr lang="en-US" sz="2000" b="1" dirty="0" smtClean="0">
                <a:solidFill>
                  <a:srgbClr val="C00000"/>
                </a:solidFill>
              </a:rPr>
              <a:t> 4:</a:t>
            </a:r>
          </a:p>
          <a:p>
            <a:pPr algn="just">
              <a:lnSpc>
                <a:spcPct val="150000"/>
              </a:lnSpc>
            </a:pP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 </a:t>
            </a:r>
            <a:r>
              <a:rPr lang="en-US" sz="2000" dirty="0" err="1" smtClean="0"/>
              <a:t>của</a:t>
            </a:r>
            <a:r>
              <a:rPr lang="en-US" sz="2000" dirty="0" smtClean="0"/>
              <a:t> 12 </a:t>
            </a:r>
            <a:r>
              <a:rPr lang="en-US" sz="2000" dirty="0" err="1" smtClean="0"/>
              <a:t>và</a:t>
            </a:r>
            <a:r>
              <a:rPr lang="en-US" sz="2000" dirty="0" smtClean="0"/>
              <a:t> 35.</a:t>
            </a:r>
            <a:endParaRPr lang="en-US" sz="2000" dirty="0"/>
          </a:p>
        </p:txBody>
      </p:sp>
      <p:sp>
        <p:nvSpPr>
          <p:cNvPr id="18" name="Curved Down Arrow 17"/>
          <p:cNvSpPr/>
          <p:nvPr/>
        </p:nvSpPr>
        <p:spPr>
          <a:xfrm rot="768805">
            <a:off x="4163157" y="1005762"/>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urved Down Arrow 44"/>
          <p:cNvSpPr/>
          <p:nvPr/>
        </p:nvSpPr>
        <p:spPr>
          <a:xfrm rot="892598">
            <a:off x="4149451" y="2872865"/>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9" name="Rectangle 18"/>
              <p:cNvSpPr/>
              <p:nvPr/>
            </p:nvSpPr>
            <p:spPr>
              <a:xfrm>
                <a:off x="4824454" y="3357281"/>
                <a:ext cx="3821988" cy="1340945"/>
              </a:xfrm>
              <a:prstGeom prst="rect">
                <a:avLst/>
              </a:prstGeom>
            </p:spPr>
            <p:txBody>
              <a:bodyPr wrap="square">
                <a:spAutoFit/>
              </a:bodyPr>
              <a:lstStyle/>
              <a:p>
                <a:pPr algn="just">
                  <a:lnSpc>
                    <a:spcPct val="150000"/>
                  </a:lnSpc>
                </a:pPr>
                <a:r>
                  <a:rPr lang="en-US" sz="2000" dirty="0" smtClean="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12 </a:t>
                </a:r>
                <a:r>
                  <a:rPr lang="en-US" sz="2000" dirty="0" err="1"/>
                  <a:t>và</a:t>
                </a:r>
                <a:r>
                  <a:rPr lang="en-US" sz="2000" dirty="0"/>
                  <a:t> 35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12 . 100</m:t>
                        </m:r>
                      </m:num>
                      <m:den>
                        <m:r>
                          <a:rPr lang="en-US" sz="2400" b="0" i="1" smtClean="0">
                            <a:latin typeface="Cambria Math" panose="02040503050406030204" pitchFamily="18" charset="0"/>
                          </a:rPr>
                          <m:t>35</m:t>
                        </m:r>
                      </m:den>
                    </m:f>
                  </m:oMath>
                </a14:m>
                <a:r>
                  <a:rPr lang="en-US" sz="2000" dirty="0" smtClean="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240</m:t>
                        </m:r>
                      </m:num>
                      <m:den>
                        <m:r>
                          <a:rPr lang="en-US" sz="2400" b="0" i="1" smtClean="0">
                            <a:latin typeface="Cambria Math" panose="02040503050406030204" pitchFamily="18" charset="0"/>
                          </a:rPr>
                          <m:t>7</m:t>
                        </m:r>
                      </m:den>
                    </m:f>
                  </m:oMath>
                </a14:m>
                <a:r>
                  <a:rPr lang="en-US" sz="2000" dirty="0" smtClean="0"/>
                  <a:t>% ≈ 34,3</a:t>
                </a:r>
                <a:r>
                  <a:rPr lang="en-US" sz="2000" dirty="0"/>
                  <a:t>%</a:t>
                </a:r>
              </a:p>
            </p:txBody>
          </p:sp>
        </mc:Choice>
        <mc:Fallback xmlns="">
          <p:sp>
            <p:nvSpPr>
              <p:cNvPr id="19" name="Rectangle 18"/>
              <p:cNvSpPr>
                <a:spLocks noRot="1" noChangeAspect="1" noMove="1" noResize="1" noEditPoints="1" noAdjustHandles="1" noChangeArrowheads="1" noChangeShapeType="1" noTextEdit="1"/>
              </p:cNvSpPr>
              <p:nvPr/>
            </p:nvSpPr>
            <p:spPr>
              <a:xfrm>
                <a:off x="4824454" y="3357281"/>
                <a:ext cx="3821988" cy="1340945"/>
              </a:xfrm>
              <a:prstGeom prst="rect">
                <a:avLst/>
              </a:prstGeom>
              <a:blipFill rotWithShape="0">
                <a:blip r:embed="rId4"/>
                <a:stretch>
                  <a:fillRect l="-1595" r="-1435"/>
                </a:stretch>
              </a:blipFill>
            </p:spPr>
            <p:txBody>
              <a:bodyPr/>
              <a:lstStyle/>
              <a:p>
                <a:r>
                  <a:rPr lang="en-US">
                    <a:noFill/>
                  </a:rPr>
                  <a:t> </a:t>
                </a:r>
              </a:p>
            </p:txBody>
          </p:sp>
        </mc:Fallback>
      </mc:AlternateContent>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up)">
                                      <p:cBhvr>
                                        <p:cTn id="26" dur="500"/>
                                        <p:tgtEl>
                                          <p:spTgt spid="16">
                                            <p:txEl>
                                              <p:pRg st="1" end="1"/>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wipe(up)">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outVertic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left)">
                                      <p:cBhvr>
                                        <p:cTn id="44" dur="500"/>
                                        <p:tgtEl>
                                          <p:spTgt spid="19">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Effect transition="in" filter="wipe(left)">
                                      <p:cBhvr>
                                        <p:cTn id="4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smtClean="0"/>
              <a:t>HĐ4</a:t>
            </a:r>
            <a:endParaRPr lang="en-US" sz="2400" b="1" dirty="0"/>
          </a:p>
        </p:txBody>
      </p:sp>
      <p:sp>
        <p:nvSpPr>
          <p:cNvPr id="5" name="TextBox 4"/>
          <p:cNvSpPr txBox="1"/>
          <p:nvPr/>
        </p:nvSpPr>
        <p:spPr>
          <a:xfrm>
            <a:off x="485636" y="478710"/>
            <a:ext cx="8479483" cy="400110"/>
          </a:xfrm>
          <a:prstGeom prst="rect">
            <a:avLst/>
          </a:prstGeom>
          <a:noFill/>
        </p:spPr>
        <p:txBody>
          <a:bodyPr wrap="square" rtlCol="0">
            <a:spAutoFit/>
          </a:bodyPr>
          <a:lstStyle/>
          <a:p>
            <a:r>
              <a:rPr lang="en-US" sz="2000" b="1" dirty="0" smtClean="0">
                <a:solidFill>
                  <a:srgbClr val="FF0000"/>
                </a:solidFill>
              </a:rPr>
              <a:t>2. </a:t>
            </a:r>
            <a:r>
              <a:rPr lang="en-US" sz="2000" b="1" dirty="0" err="1" smtClean="0">
                <a:solidFill>
                  <a:srgbClr val="FF0000"/>
                </a:solidFill>
              </a:rPr>
              <a:t>Tỉ</a:t>
            </a:r>
            <a:r>
              <a:rPr lang="en-US" sz="2000" b="1" dirty="0" smtClean="0">
                <a:solidFill>
                  <a:srgbClr val="FF0000"/>
                </a:solidFill>
              </a:rPr>
              <a:t> </a:t>
            </a:r>
            <a:r>
              <a:rPr lang="en-US" sz="2000" b="1" dirty="0" err="1" smtClean="0">
                <a:solidFill>
                  <a:srgbClr val="FF0000"/>
                </a:solidFill>
              </a:rPr>
              <a:t>số</a:t>
            </a:r>
            <a:r>
              <a:rPr lang="en-US" sz="2000" b="1" dirty="0" smtClean="0">
                <a:solidFill>
                  <a:srgbClr val="FF0000"/>
                </a:solidFill>
              </a:rPr>
              <a:t> </a:t>
            </a:r>
            <a:r>
              <a:rPr lang="en-US" sz="2000" b="1" dirty="0" err="1" smtClean="0">
                <a:solidFill>
                  <a:srgbClr val="FF0000"/>
                </a:solidFill>
              </a:rPr>
              <a:t>phần</a:t>
            </a:r>
            <a:r>
              <a:rPr lang="en-US" sz="2000" b="1" dirty="0" smtClean="0">
                <a:solidFill>
                  <a:srgbClr val="FF0000"/>
                </a:solidFill>
              </a:rPr>
              <a:t> </a:t>
            </a:r>
            <a:r>
              <a:rPr lang="en-US" sz="2000" b="1" dirty="0" err="1" smtClean="0">
                <a:solidFill>
                  <a:srgbClr val="FF0000"/>
                </a:solidFill>
              </a:rPr>
              <a:t>trăm</a:t>
            </a:r>
            <a:r>
              <a:rPr lang="en-US" sz="2000" b="1" dirty="0" smtClean="0">
                <a:solidFill>
                  <a:srgbClr val="FF0000"/>
                </a:solidFill>
              </a:rPr>
              <a:t> </a:t>
            </a:r>
            <a:r>
              <a:rPr lang="en-US" sz="2000" b="1" dirty="0" err="1" smtClean="0">
                <a:solidFill>
                  <a:srgbClr val="FF0000"/>
                </a:solidFill>
              </a:rPr>
              <a:t>của</a:t>
            </a:r>
            <a:r>
              <a:rPr lang="en-US" sz="2000" b="1" dirty="0" smtClean="0">
                <a:solidFill>
                  <a:srgbClr val="FF0000"/>
                </a:solidFill>
              </a:rPr>
              <a:t> </a:t>
            </a:r>
            <a:r>
              <a:rPr lang="en-US" sz="2000" b="1" dirty="0" err="1" smtClean="0">
                <a:solidFill>
                  <a:srgbClr val="FF0000"/>
                </a:solidFill>
              </a:rPr>
              <a:t>hai</a:t>
            </a:r>
            <a:r>
              <a:rPr lang="en-US" sz="2000" b="1" dirty="0" smtClean="0">
                <a:solidFill>
                  <a:srgbClr val="FF0000"/>
                </a:solidFill>
              </a:rPr>
              <a:t> </a:t>
            </a:r>
            <a:r>
              <a:rPr lang="en-US" sz="2000" b="1" dirty="0" err="1" smtClean="0">
                <a:solidFill>
                  <a:srgbClr val="FF0000"/>
                </a:solidFill>
              </a:rPr>
              <a:t>địa</a:t>
            </a:r>
            <a:r>
              <a:rPr lang="en-US" sz="2000" b="1" dirty="0" smtClean="0">
                <a:solidFill>
                  <a:srgbClr val="FF0000"/>
                </a:solidFill>
              </a:rPr>
              <a:t> </a:t>
            </a:r>
            <a:r>
              <a:rPr lang="en-US" sz="2000" b="1" dirty="0" err="1" smtClean="0">
                <a:solidFill>
                  <a:srgbClr val="FF0000"/>
                </a:solidFill>
              </a:rPr>
              <a:t>lượng</a:t>
            </a:r>
            <a:r>
              <a:rPr lang="en-US" sz="2000" b="1" dirty="0" smtClean="0">
                <a:solidFill>
                  <a:srgbClr val="FF0000"/>
                </a:solidFill>
              </a:rPr>
              <a:t> (</a:t>
            </a:r>
            <a:r>
              <a:rPr lang="en-US" sz="2000" b="1" dirty="0" err="1" smtClean="0">
                <a:solidFill>
                  <a:srgbClr val="FF0000"/>
                </a:solidFill>
              </a:rPr>
              <a:t>cùng</a:t>
            </a:r>
            <a:r>
              <a:rPr lang="en-US" sz="2000" b="1" dirty="0" smtClean="0">
                <a:solidFill>
                  <a:srgbClr val="FF0000"/>
                </a:solidFill>
              </a:rPr>
              <a:t> </a:t>
            </a:r>
            <a:r>
              <a:rPr lang="en-US" sz="2000" b="1" dirty="0" err="1" smtClean="0">
                <a:solidFill>
                  <a:srgbClr val="FF0000"/>
                </a:solidFill>
              </a:rPr>
              <a:t>loại</a:t>
            </a:r>
            <a:r>
              <a:rPr lang="en-US" sz="2000" b="1" dirty="0" smtClean="0">
                <a:solidFill>
                  <a:srgbClr val="FF0000"/>
                </a:solidFill>
              </a:rPr>
              <a:t> </a:t>
            </a:r>
            <a:r>
              <a:rPr lang="en-US" sz="2000" b="1" dirty="0" err="1" smtClean="0">
                <a:solidFill>
                  <a:srgbClr val="FF0000"/>
                </a:solidFill>
              </a:rPr>
              <a:t>và</a:t>
            </a:r>
            <a:r>
              <a:rPr lang="en-US" sz="2000" b="1" dirty="0" smtClean="0">
                <a:solidFill>
                  <a:srgbClr val="FF0000"/>
                </a:solidFill>
              </a:rPr>
              <a:t> </a:t>
            </a:r>
            <a:r>
              <a:rPr lang="en-US" sz="2000" b="1" dirty="0" err="1" smtClean="0">
                <a:solidFill>
                  <a:srgbClr val="FF0000"/>
                </a:solidFill>
              </a:rPr>
              <a:t>cùng</a:t>
            </a:r>
            <a:r>
              <a:rPr lang="en-US" sz="2000" b="1" dirty="0" smtClean="0">
                <a:solidFill>
                  <a:srgbClr val="FF0000"/>
                </a:solidFill>
              </a:rPr>
              <a:t> </a:t>
            </a:r>
            <a:r>
              <a:rPr lang="en-US" sz="2000" b="1" dirty="0" err="1" smtClean="0">
                <a:solidFill>
                  <a:srgbClr val="FF0000"/>
                </a:solidFill>
              </a:rPr>
              <a:t>đơn</a:t>
            </a:r>
            <a:r>
              <a:rPr lang="en-US" sz="2000" b="1" dirty="0" smtClean="0">
                <a:solidFill>
                  <a:srgbClr val="FF0000"/>
                </a:solidFill>
              </a:rPr>
              <a:t> </a:t>
            </a:r>
            <a:r>
              <a:rPr lang="en-US" sz="2000" b="1" dirty="0" err="1" smtClean="0">
                <a:solidFill>
                  <a:srgbClr val="FF0000"/>
                </a:solidFill>
              </a:rPr>
              <a:t>vị</a:t>
            </a:r>
            <a:r>
              <a:rPr lang="en-US" sz="2000" b="1" dirty="0" smtClean="0">
                <a:solidFill>
                  <a:srgbClr val="FF0000"/>
                </a:solidFill>
              </a:rPr>
              <a:t> </a:t>
            </a:r>
            <a:r>
              <a:rPr lang="en-US" sz="2000" b="1" dirty="0" err="1" smtClean="0">
                <a:solidFill>
                  <a:srgbClr val="FF0000"/>
                </a:solidFill>
              </a:rPr>
              <a:t>đo</a:t>
            </a:r>
            <a:r>
              <a:rPr lang="en-US" sz="2000" b="1" dirty="0" smtClean="0">
                <a:solidFill>
                  <a:srgbClr val="FF0000"/>
                </a:solidFill>
              </a:rPr>
              <a:t>)</a:t>
            </a:r>
            <a:endParaRPr lang="en-US" sz="2000" b="1" dirty="0">
              <a:solidFill>
                <a:srgbClr val="FF0000"/>
              </a:solidFill>
            </a:endParaRP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smtClean="0"/>
              <a:t>Xe</a:t>
            </a:r>
            <a:r>
              <a:rPr lang="en-US" sz="2000" dirty="0" smtClean="0"/>
              <a:t> ô </a:t>
            </a:r>
            <a:r>
              <a:rPr lang="en-US" sz="2000" dirty="0" err="1" smtClean="0"/>
              <a:t>tô</a:t>
            </a:r>
            <a:r>
              <a:rPr lang="en-US" sz="2000" dirty="0" smtClean="0"/>
              <a:t> </a:t>
            </a:r>
            <a:r>
              <a:rPr lang="en-US" sz="2000" dirty="0" err="1" smtClean="0"/>
              <a:t>tải</a:t>
            </a:r>
            <a:r>
              <a:rPr lang="en-US" sz="2000" dirty="0" smtClean="0"/>
              <a:t> </a:t>
            </a:r>
            <a:r>
              <a:rPr lang="en-US" sz="2000" dirty="0" err="1" smtClean="0"/>
              <a:t>đi</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45km/h, </a:t>
            </a:r>
            <a:r>
              <a:rPr lang="en-US" sz="2000" dirty="0" err="1" smtClean="0"/>
              <a:t>xe</a:t>
            </a:r>
            <a:r>
              <a:rPr lang="en-US" sz="2000" dirty="0" smtClean="0"/>
              <a:t> ô </a:t>
            </a:r>
            <a:r>
              <a:rPr lang="en-US" sz="2000" dirty="0" err="1" smtClean="0"/>
              <a:t>tô</a:t>
            </a:r>
            <a:r>
              <a:rPr lang="en-US" sz="2000" dirty="0" smtClean="0"/>
              <a:t> con </a:t>
            </a:r>
            <a:r>
              <a:rPr lang="en-US" sz="2000" dirty="0" err="1" smtClean="0"/>
              <a:t>đi</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60km/h.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xe</a:t>
            </a:r>
            <a:r>
              <a:rPr lang="en-US" sz="2000" dirty="0" smtClean="0"/>
              <a:t> ô </a:t>
            </a:r>
            <a:r>
              <a:rPr lang="en-US" sz="2000" dirty="0" err="1" smtClean="0"/>
              <a:t>tô</a:t>
            </a:r>
            <a:r>
              <a:rPr lang="en-US" sz="2000" dirty="0" smtClean="0"/>
              <a:t> </a:t>
            </a:r>
            <a:r>
              <a:rPr lang="en-US" sz="2000" dirty="0" err="1" smtClean="0"/>
              <a:t>tải</a:t>
            </a:r>
            <a:r>
              <a:rPr lang="en-US" sz="2000" dirty="0" smtClean="0"/>
              <a:t> </a:t>
            </a:r>
            <a:r>
              <a:rPr lang="en-US" sz="2000" dirty="0" err="1" smtClean="0"/>
              <a:t>bằng</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xe</a:t>
            </a:r>
            <a:r>
              <a:rPr lang="en-US" sz="2000" dirty="0" smtClean="0"/>
              <a:t> ô </a:t>
            </a:r>
            <a:r>
              <a:rPr lang="en-US" sz="2000" dirty="0" err="1" smtClean="0"/>
              <a:t>tô</a:t>
            </a:r>
            <a:r>
              <a:rPr lang="en-US" sz="2000" dirty="0" smtClean="0"/>
              <a:t> con?</a:t>
            </a:r>
            <a:endParaRPr lang="en-US" sz="2000" dirty="0"/>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err="1" smtClean="0">
                <a:solidFill>
                  <a:srgbClr val="FFFFFF"/>
                </a:solidFill>
              </a:rPr>
              <a:t>Giải</a:t>
            </a:r>
            <a:endParaRPr lang="en-US" sz="2000" b="1" dirty="0">
              <a:solidFill>
                <a:srgbClr val="FFFFFF"/>
              </a:solidFill>
            </a:endParaRPr>
          </a:p>
        </p:txBody>
      </p:sp>
      <mc:AlternateContent xmlns:mc="http://schemas.openxmlformats.org/markup-compatibility/2006" xmlns:a14="http://schemas.microsoft.com/office/drawing/2010/main">
        <mc:Choice Requires="a14">
          <p:sp>
            <p:nvSpPr>
              <p:cNvPr id="8" name="Rectangle 7"/>
              <p:cNvSpPr/>
              <p:nvPr/>
            </p:nvSpPr>
            <p:spPr>
              <a:xfrm>
                <a:off x="1860017" y="3185729"/>
                <a:ext cx="5900669" cy="1430776"/>
              </a:xfrm>
              <a:prstGeom prst="rect">
                <a:avLst/>
              </a:prstGeom>
            </p:spPr>
            <p:txBody>
              <a:bodyPr wrap="square">
                <a:spAutoFit/>
              </a:bodyPr>
              <a:lstStyle/>
              <a:p>
                <a:pPr>
                  <a:lnSpc>
                    <a:spcPct val="150000"/>
                  </a:lnSpc>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ô </a:t>
                </a:r>
                <a:r>
                  <a:rPr lang="en-US" sz="2000" dirty="0" err="1"/>
                  <a:t>tô</a:t>
                </a:r>
                <a:r>
                  <a:rPr lang="en-US" sz="2000" dirty="0"/>
                  <a:t> </a:t>
                </a:r>
                <a:r>
                  <a:rPr lang="en-US" sz="2000" dirty="0" err="1"/>
                  <a:t>tải</a:t>
                </a:r>
                <a:r>
                  <a:rPr lang="en-US" sz="2000" dirty="0"/>
                  <a:t> </a:t>
                </a:r>
                <a:r>
                  <a:rPr lang="en-US" sz="2000" dirty="0" err="1"/>
                  <a:t>và</a:t>
                </a:r>
                <a:r>
                  <a:rPr lang="en-US" sz="2000" dirty="0"/>
                  <a:t> ô </a:t>
                </a:r>
                <a:r>
                  <a:rPr lang="en-US" sz="2000" dirty="0" err="1"/>
                  <a:t>tô</a:t>
                </a:r>
                <a:r>
                  <a:rPr lang="en-US" sz="2000" dirty="0"/>
                  <a:t> con </a:t>
                </a:r>
                <a:r>
                  <a:rPr lang="en-US" sz="2000" dirty="0" err="1"/>
                  <a:t>là</a:t>
                </a:r>
                <a:r>
                  <a:rPr lang="en-US" sz="2000" dirty="0"/>
                  <a:t>:</a:t>
                </a:r>
              </a:p>
              <a:p>
                <a:pP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45.100</m:t>
                          </m:r>
                        </m:num>
                        <m:den>
                          <m:r>
                            <a:rPr lang="en-US" sz="2000" i="1">
                              <a:latin typeface="Cambria Math" panose="02040503050406030204" pitchFamily="18" charset="0"/>
                            </a:rPr>
                            <m:t>60</m:t>
                          </m:r>
                        </m:den>
                      </m:f>
                      <m:r>
                        <a:rPr lang="en-US" sz="2000" i="1">
                          <a:latin typeface="Cambria Math" panose="02040503050406030204" pitchFamily="18" charset="0"/>
                        </a:rPr>
                        <m:t>%=75%</m:t>
                      </m:r>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1860017" y="3185729"/>
                <a:ext cx="5900669" cy="1430776"/>
              </a:xfrm>
              <a:prstGeom prst="rect">
                <a:avLst/>
              </a:prstGeom>
              <a:blipFill rotWithShape="0">
                <a:blip r:embed="rId3"/>
                <a:stretch>
                  <a:fillRect l="-1033"/>
                </a:stretch>
              </a:blipFill>
            </p:spPr>
            <p:txBody>
              <a:bodyPr/>
              <a:lstStyle/>
              <a:p>
                <a:r>
                  <a:rPr lang="en-US">
                    <a:noFill/>
                  </a:rPr>
                  <a:t> </a:t>
                </a:r>
              </a:p>
            </p:txBody>
          </p:sp>
        </mc:Fallback>
      </mc:AlternateContent>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 calcmode="lin" valueType="num">
                                      <p:cBhvr>
                                        <p:cTn id="12" dur="500" fill="hold"/>
                                        <p:tgtEl>
                                          <p:spTgt spid="1076"/>
                                        </p:tgtEl>
                                        <p:attrNameLst>
                                          <p:attrName>ppt_w</p:attrName>
                                        </p:attrNameLst>
                                      </p:cBhvr>
                                      <p:tavLst>
                                        <p:tav tm="0">
                                          <p:val>
                                            <p:fltVal val="0"/>
                                          </p:val>
                                        </p:tav>
                                        <p:tav tm="100000">
                                          <p:val>
                                            <p:strVal val="#ppt_w"/>
                                          </p:val>
                                        </p:tav>
                                      </p:tavLst>
                                    </p:anim>
                                    <p:anim calcmode="lin" valueType="num">
                                      <p:cBhvr>
                                        <p:cTn id="13" dur="500" fill="hold"/>
                                        <p:tgtEl>
                                          <p:spTgt spid="1076"/>
                                        </p:tgtEl>
                                        <p:attrNameLst>
                                          <p:attrName>ppt_h</p:attrName>
                                        </p:attrNameLst>
                                      </p:cBhvr>
                                      <p:tavLst>
                                        <p:tav tm="0">
                                          <p:val>
                                            <p:fltVal val="0"/>
                                          </p:val>
                                        </p:tav>
                                        <p:tav tm="100000">
                                          <p:val>
                                            <p:strVal val="#ppt_h"/>
                                          </p:val>
                                        </p:tav>
                                      </p:tavLst>
                                    </p:anim>
                                    <p:animEffect transition="in" filter="fade">
                                      <p:cBhvr>
                                        <p:cTn id="14" dur="500"/>
                                        <p:tgtEl>
                                          <p:spTgt spid="10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36"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8">
                                            <p:txEl>
                                              <p:pRg st="0" end="0"/>
                                            </p:txEl>
                                          </p:spTgt>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 calcmode="lin" valueType="num">
                                      <p:cBhvr>
                                        <p:cTn id="40" dur="500" fill="hold"/>
                                        <p:tgtEl>
                                          <p:spTgt spid="8">
                                            <p:txEl>
                                              <p:pRg st="1" end="1"/>
                                            </p:txEl>
                                          </p:spTgt>
                                        </p:tgtEl>
                                        <p:attrNameLst>
                                          <p:attrName>ppt_w</p:attrName>
                                        </p:attrNameLst>
                                      </p:cBhvr>
                                      <p:tavLst>
                                        <p:tav tm="0">
                                          <p:val>
                                            <p:strVal val="#ppt_w+.3"/>
                                          </p:val>
                                        </p:tav>
                                        <p:tav tm="100000">
                                          <p:val>
                                            <p:strVal val="#ppt_w"/>
                                          </p:val>
                                        </p:tav>
                                      </p:tavLst>
                                    </p:anim>
                                    <p:anim calcmode="lin" valueType="num">
                                      <p:cBhvr>
                                        <p:cTn id="41" dur="5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4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grpSp>
        <p:nvGrpSpPr>
          <p:cNvPr id="1138" name="Google Shape;1138;p47"/>
          <p:cNvGrpSpPr/>
          <p:nvPr/>
        </p:nvGrpSpPr>
        <p:grpSpPr>
          <a:xfrm>
            <a:off x="1217566" y="595503"/>
            <a:ext cx="2230785" cy="1243173"/>
            <a:chOff x="1938604" y="1358625"/>
            <a:chExt cx="1232946" cy="1174275"/>
          </a:xfrm>
        </p:grpSpPr>
        <p:sp>
          <p:nvSpPr>
            <p:cNvPr id="1139" name="Google Shape;1139;p4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47"/>
          <p:cNvSpPr txBox="1"/>
          <p:nvPr/>
        </p:nvSpPr>
        <p:spPr>
          <a:xfrm rot="-229024">
            <a:off x="1548615" y="947186"/>
            <a:ext cx="1868563" cy="99880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smtClean="0">
                <a:latin typeface="+mn-lt"/>
                <a:ea typeface="Delius"/>
                <a:cs typeface="Delius"/>
                <a:sym typeface="Delius"/>
              </a:rPr>
              <a:t>KẾT LUẬN</a:t>
            </a:r>
            <a:endParaRPr sz="2400" b="1" dirty="0">
              <a:latin typeface="+mn-lt"/>
              <a:ea typeface="Delius"/>
              <a:cs typeface="Delius"/>
              <a:sym typeface="Delius"/>
            </a:endParaRPr>
          </a:p>
        </p:txBody>
      </p:sp>
      <p:sp>
        <p:nvSpPr>
          <p:cNvPr id="11" name="Rectangle 10"/>
          <p:cNvSpPr/>
          <p:nvPr/>
        </p:nvSpPr>
        <p:spPr>
          <a:xfrm>
            <a:off x="681617" y="2007077"/>
            <a:ext cx="3493213" cy="2400657"/>
          </a:xfrm>
          <a:prstGeom prst="rect">
            <a:avLst/>
          </a:prstGeom>
        </p:spPr>
        <p:txBody>
          <a:bodyPr wrap="square">
            <a:spAutoFit/>
          </a:bodyPr>
          <a:lstStyle/>
          <a:p>
            <a:pPr algn="just">
              <a:lnSpc>
                <a:spcPct val="150000"/>
              </a:lnSpc>
            </a:pPr>
            <a:r>
              <a:rPr lang="vi-VN" sz="2000" dirty="0"/>
              <a:t>Tỉ số </a:t>
            </a:r>
            <a:r>
              <a:rPr lang="vi-VN" sz="2000" dirty="0" smtClean="0"/>
              <a:t>ph</a:t>
            </a:r>
            <a:r>
              <a:rPr lang="en-US" sz="2000" dirty="0" smtClean="0"/>
              <a:t>ầ</a:t>
            </a:r>
            <a:r>
              <a:rPr lang="vi-VN" sz="2000" dirty="0" smtClean="0"/>
              <a:t>n </a:t>
            </a:r>
            <a:r>
              <a:rPr lang="vi-VN" sz="2000" dirty="0"/>
              <a:t>trăm của hai đại lượng (cùng loại và cùng đơn vị đo) là tỉ số phẩn trăm của hai số đo của hai đại lượng đó.</a:t>
            </a:r>
            <a:endParaRPr lang="en-US" sz="2000" dirty="0"/>
          </a:p>
        </p:txBody>
      </p:sp>
      <mc:AlternateContent xmlns:mc="http://schemas.openxmlformats.org/markup-compatibility/2006" xmlns:a14="http://schemas.microsoft.com/office/drawing/2010/main">
        <mc:Choice Requires="a14">
          <p:sp>
            <p:nvSpPr>
              <p:cNvPr id="13" name="Rectangle 12"/>
              <p:cNvSpPr/>
              <p:nvPr/>
            </p:nvSpPr>
            <p:spPr>
              <a:xfrm>
                <a:off x="5010654" y="851271"/>
                <a:ext cx="3434703" cy="3258136"/>
              </a:xfrm>
              <a:prstGeom prst="rect">
                <a:avLst/>
              </a:prstGeom>
            </p:spPr>
            <p:txBody>
              <a:bodyPr wrap="square">
                <a:spAutoFit/>
              </a:bodyPr>
              <a:lstStyle/>
              <a:p>
                <a:pPr algn="just">
                  <a:lnSpc>
                    <a:spcPct val="135000"/>
                  </a:lnSpc>
                  <a:spcBef>
                    <a:spcPts val="600"/>
                  </a:spcBef>
                  <a:spcAft>
                    <a:spcPts val="600"/>
                  </a:spcAft>
                </a:pPr>
                <a:r>
                  <a:rPr lang="en-US" sz="2000" b="1" i="1" dirty="0" err="1">
                    <a:solidFill>
                      <a:srgbClr val="C00000"/>
                    </a:solidFill>
                    <a:latin typeface="+mn-lt"/>
                    <a:ea typeface="Times New Roman" panose="02020603050405020304" pitchFamily="18" charset="0"/>
                  </a:rPr>
                  <a:t>Lưu</a:t>
                </a:r>
                <a:r>
                  <a:rPr lang="en-US" sz="2000" b="1" i="1" dirty="0">
                    <a:solidFill>
                      <a:srgbClr val="C00000"/>
                    </a:solidFill>
                    <a:latin typeface="+mn-lt"/>
                    <a:ea typeface="Times New Roman" panose="02020603050405020304" pitchFamily="18" charset="0"/>
                  </a:rPr>
                  <a:t> ý:</a:t>
                </a:r>
                <a:endParaRPr lang="en-US" sz="2000" b="1" i="1" dirty="0">
                  <a:solidFill>
                    <a:srgbClr val="C00000"/>
                  </a:solidFill>
                  <a:latin typeface="+mn-lt"/>
                  <a:ea typeface="Calibri" panose="020F0502020204030204" pitchFamily="34" charset="0"/>
                </a:endParaRPr>
              </a:p>
              <a:p>
                <a:pPr algn="just">
                  <a:lnSpc>
                    <a:spcPct val="135000"/>
                  </a:lnSpc>
                  <a:spcBef>
                    <a:spcPts val="600"/>
                  </a:spcBef>
                  <a:spcAft>
                    <a:spcPts val="600"/>
                  </a:spcAft>
                </a:pP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nhất</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hai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b</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NewRomanPSMT"/>
                            </a:rPr>
                          </m:ctrlPr>
                        </m:fPr>
                        <m:num>
                          <m:r>
                            <a:rPr lang="en-US" sz="2000" i="1">
                              <a:latin typeface="Cambria Math" panose="02040503050406030204" pitchFamily="18" charset="0"/>
                              <a:ea typeface="TimesNewRomanPSMT"/>
                            </a:rPr>
                            <m:t>𝑎</m:t>
                          </m:r>
                          <m:r>
                            <a:rPr lang="en-US" sz="2000" i="1">
                              <a:latin typeface="Cambria Math" panose="02040503050406030204" pitchFamily="18" charset="0"/>
                              <a:ea typeface="TimesNewRomanPSMT"/>
                            </a:rPr>
                            <m:t>.100</m:t>
                          </m:r>
                        </m:num>
                        <m:den>
                          <m:r>
                            <a:rPr lang="en-US" sz="2000" i="1">
                              <a:latin typeface="Cambria Math" panose="02040503050406030204" pitchFamily="18" charset="0"/>
                              <a:ea typeface="TimesNewRomanPSMT"/>
                            </a:rPr>
                            <m:t>𝑏</m:t>
                          </m:r>
                        </m:den>
                      </m:f>
                      <m:r>
                        <a:rPr lang="en-US" sz="2000" i="1">
                          <a:latin typeface="Cambria Math" panose="02040503050406030204" pitchFamily="18" charset="0"/>
                          <a:ea typeface="TimesNewRomanPSMT"/>
                        </a:rPr>
                        <m:t>%</m:t>
                      </m:r>
                    </m:oMath>
                  </m:oMathPara>
                </a14:m>
                <a:endParaRPr lang="en-US" sz="2000" dirty="0">
                  <a:latin typeface="+mn-lt"/>
                  <a:ea typeface="Calibri" panose="020F050202020403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010654" y="851271"/>
                <a:ext cx="3434703" cy="3258136"/>
              </a:xfrm>
              <a:prstGeom prst="rect">
                <a:avLst/>
              </a:prstGeom>
              <a:blipFill rotWithShape="0">
                <a:blip r:embed="rId3"/>
                <a:stretch>
                  <a:fillRect l="-1954" r="-1776"/>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8"/>
                                        </p:tgtEl>
                                        <p:attrNameLst>
                                          <p:attrName>style.visibility</p:attrName>
                                        </p:attrNameLst>
                                      </p:cBhvr>
                                      <p:to>
                                        <p:strVal val="visible"/>
                                      </p:to>
                                    </p:set>
                                    <p:animEffect transition="in" filter="fade">
                                      <p:cBhvr>
                                        <p:cTn id="7" dur="500"/>
                                        <p:tgtEl>
                                          <p:spTgt spid="11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3"/>
                                        </p:tgtEl>
                                        <p:attrNameLst>
                                          <p:attrName>style.visibility</p:attrName>
                                        </p:attrNameLst>
                                      </p:cBhvr>
                                      <p:to>
                                        <p:strVal val="visible"/>
                                      </p:to>
                                    </p:set>
                                    <p:animEffect transition="in" filter="fade">
                                      <p:cBhvr>
                                        <p:cTn id="10" dur="500"/>
                                        <p:tgtEl>
                                          <p:spTgt spid="114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p:cTn id="1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checkerboard(across)">
                                      <p:cBhvr>
                                        <p:cTn id="28" dur="500"/>
                                        <p:tgtEl>
                                          <p:spTgt spid="13">
                                            <p:txEl>
                                              <p:pRg st="1" end="1"/>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checkerboard(across)">
                                      <p:cBhvr>
                                        <p:cTn id="3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smtClean="0">
                <a:solidFill>
                  <a:schemeClr val="tx1"/>
                </a:solidFill>
              </a:rPr>
              <a:t>Áp</a:t>
            </a:r>
            <a:r>
              <a:rPr lang="en-US" sz="2000" dirty="0" smtClean="0">
                <a:solidFill>
                  <a:schemeClr val="tx1"/>
                </a:solidFill>
              </a:rPr>
              <a:t> </a:t>
            </a:r>
            <a:r>
              <a:rPr lang="en-US" sz="2000" dirty="0" err="1" smtClean="0">
                <a:solidFill>
                  <a:schemeClr val="tx1"/>
                </a:solidFill>
              </a:rPr>
              <a:t>dụng</a:t>
            </a:r>
            <a:r>
              <a:rPr lang="en-US" sz="2000" dirty="0" smtClean="0">
                <a:solidFill>
                  <a:schemeClr val="tx1"/>
                </a:solidFill>
              </a:rPr>
              <a:t> </a:t>
            </a:r>
            <a:r>
              <a:rPr lang="en-US" sz="2000" dirty="0" err="1" smtClean="0">
                <a:solidFill>
                  <a:schemeClr val="tx1"/>
                </a:solidFill>
              </a:rPr>
              <a:t>các</a:t>
            </a:r>
            <a:r>
              <a:rPr lang="en-US" sz="2000" dirty="0" smtClean="0">
                <a:solidFill>
                  <a:schemeClr val="tx1"/>
                </a:solidFill>
              </a:rPr>
              <a:t> </a:t>
            </a:r>
            <a:r>
              <a:rPr lang="en-US" sz="2000" dirty="0" err="1" smtClean="0">
                <a:solidFill>
                  <a:schemeClr val="tx1"/>
                </a:solidFill>
              </a:rPr>
              <a:t>quy</a:t>
            </a:r>
            <a:r>
              <a:rPr lang="en-US" sz="2000" dirty="0" smtClean="0">
                <a:solidFill>
                  <a:schemeClr val="tx1"/>
                </a:solidFill>
              </a:rPr>
              <a:t> </a:t>
            </a:r>
            <a:r>
              <a:rPr lang="en-US" sz="2000" dirty="0" err="1" smtClean="0">
                <a:solidFill>
                  <a:schemeClr val="tx1"/>
                </a:solidFill>
              </a:rPr>
              <a:t>tắc</a:t>
            </a:r>
            <a:r>
              <a:rPr lang="en-US" sz="2000" dirty="0" smtClean="0">
                <a:solidFill>
                  <a:schemeClr val="tx1"/>
                </a:solidFill>
              </a:rPr>
              <a:t> </a:t>
            </a:r>
            <a:r>
              <a:rPr lang="en-US" sz="2000" dirty="0" err="1" smtClean="0">
                <a:solidFill>
                  <a:schemeClr val="tx1"/>
                </a:solidFill>
              </a:rPr>
              <a:t>vừa</a:t>
            </a:r>
            <a:r>
              <a:rPr lang="en-US" sz="2000" dirty="0" smtClean="0">
                <a:solidFill>
                  <a:schemeClr val="tx1"/>
                </a:solidFill>
              </a:rPr>
              <a:t> </a:t>
            </a:r>
            <a:r>
              <a:rPr lang="en-US" sz="2000" dirty="0" err="1" smtClean="0">
                <a:solidFill>
                  <a:schemeClr val="tx1"/>
                </a:solidFill>
              </a:rPr>
              <a:t>học</a:t>
            </a:r>
            <a:r>
              <a:rPr lang="en-US" sz="2000" dirty="0" smtClean="0">
                <a:solidFill>
                  <a:schemeClr val="tx1"/>
                </a:solidFill>
              </a:rPr>
              <a:t> </a:t>
            </a:r>
            <a:r>
              <a:rPr lang="en-US" sz="2000" dirty="0" err="1" smtClean="0">
                <a:solidFill>
                  <a:schemeClr val="tx1"/>
                </a:solidFill>
              </a:rPr>
              <a:t>để</a:t>
            </a:r>
            <a:r>
              <a:rPr lang="en-US" sz="2000" dirty="0" smtClean="0">
                <a:solidFill>
                  <a:schemeClr val="tx1"/>
                </a:solidFill>
              </a:rPr>
              <a:t> </a:t>
            </a:r>
            <a:r>
              <a:rPr lang="en-US" sz="2000" dirty="0" err="1" smtClean="0">
                <a:solidFill>
                  <a:schemeClr val="tx1"/>
                </a:solidFill>
              </a:rPr>
              <a:t>thực</a:t>
            </a:r>
            <a:r>
              <a:rPr lang="en-US" sz="2000" dirty="0" smtClean="0">
                <a:solidFill>
                  <a:schemeClr val="tx1"/>
                </a:solidFill>
              </a:rPr>
              <a:t> </a:t>
            </a:r>
            <a:r>
              <a:rPr lang="en-US" sz="2000" dirty="0" err="1" smtClean="0">
                <a:solidFill>
                  <a:schemeClr val="tx1"/>
                </a:solidFill>
              </a:rPr>
              <a:t>hiện</a:t>
            </a:r>
            <a:r>
              <a:rPr lang="en-US" sz="2000" dirty="0" smtClean="0">
                <a:solidFill>
                  <a:schemeClr val="tx1"/>
                </a:solidFill>
              </a:rPr>
              <a:t> </a:t>
            </a:r>
            <a:r>
              <a:rPr lang="en-US" sz="2000" b="1" i="1" dirty="0" err="1" smtClean="0">
                <a:solidFill>
                  <a:schemeClr val="tx1"/>
                </a:solidFill>
              </a:rPr>
              <a:t>Ví</a:t>
            </a:r>
            <a:r>
              <a:rPr lang="en-US" sz="2000" b="1" i="1" dirty="0" smtClean="0">
                <a:solidFill>
                  <a:schemeClr val="tx1"/>
                </a:solidFill>
              </a:rPr>
              <a:t> </a:t>
            </a:r>
            <a:r>
              <a:rPr lang="en-US" sz="2000" b="1" i="1" dirty="0" err="1" smtClean="0">
                <a:solidFill>
                  <a:schemeClr val="tx1"/>
                </a:solidFill>
              </a:rPr>
              <a:t>dụ</a:t>
            </a:r>
            <a:r>
              <a:rPr lang="en-US" sz="2000" b="1" i="1" dirty="0" smtClean="0">
                <a:solidFill>
                  <a:schemeClr val="tx1"/>
                </a:solidFill>
              </a:rPr>
              <a:t> 6</a:t>
            </a:r>
            <a:endParaRPr lang="en-US" sz="2000" b="1" i="1" dirty="0">
              <a:solidFill>
                <a:schemeClr val="tx1"/>
              </a:solidFill>
            </a:endParaRPr>
          </a:p>
        </p:txBody>
      </p:sp>
      <p:sp>
        <p:nvSpPr>
          <p:cNvPr id="6" name="TextBox 5"/>
          <p:cNvSpPr txBox="1"/>
          <p:nvPr/>
        </p:nvSpPr>
        <p:spPr>
          <a:xfrm>
            <a:off x="940085" y="1273994"/>
            <a:ext cx="7284377" cy="3785652"/>
          </a:xfrm>
          <a:prstGeom prst="rect">
            <a:avLst/>
          </a:prstGeom>
          <a:noFill/>
        </p:spPr>
        <p:txBody>
          <a:bodyPr wrap="square" rtlCol="0">
            <a:spAutoFit/>
          </a:bodyPr>
          <a:lstStyle/>
          <a:p>
            <a:pPr algn="just">
              <a:lnSpc>
                <a:spcPct val="150000"/>
              </a:lnSpc>
            </a:pPr>
            <a:r>
              <a:rPr lang="en-US" sz="2000" b="1" dirty="0" err="1" smtClean="0">
                <a:solidFill>
                  <a:srgbClr val="0070C0"/>
                </a:solidFill>
              </a:rPr>
              <a:t>Ví</a:t>
            </a:r>
            <a:r>
              <a:rPr lang="en-US" sz="2000" b="1" dirty="0" smtClean="0">
                <a:solidFill>
                  <a:srgbClr val="0070C0"/>
                </a:solidFill>
              </a:rPr>
              <a:t> </a:t>
            </a:r>
            <a:r>
              <a:rPr lang="en-US" sz="2000" b="1" dirty="0" err="1" smtClean="0">
                <a:solidFill>
                  <a:srgbClr val="0070C0"/>
                </a:solidFill>
              </a:rPr>
              <a:t>dụ</a:t>
            </a:r>
            <a:r>
              <a:rPr lang="en-US" sz="2000" b="1" dirty="0" smtClean="0">
                <a:solidFill>
                  <a:srgbClr val="0070C0"/>
                </a:solidFill>
              </a:rPr>
              <a:t> 6: </a:t>
            </a: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và</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khi</a:t>
            </a:r>
            <a:r>
              <a:rPr lang="en-US" sz="2000" dirty="0" smtClean="0"/>
              <a:t> </a:t>
            </a:r>
            <a:r>
              <a:rPr lang="en-US" sz="2000" dirty="0" err="1" smtClean="0"/>
              <a:t>sinh</a:t>
            </a:r>
            <a:r>
              <a:rPr lang="en-US" sz="2000" dirty="0" smtClean="0"/>
              <a:t> </a:t>
            </a:r>
            <a:r>
              <a:rPr lang="en-US" sz="2000" dirty="0" err="1" smtClean="0"/>
              <a:t>của</a:t>
            </a:r>
            <a:r>
              <a:rPr lang="en-US" sz="2000" dirty="0" smtClean="0"/>
              <a:t> </a:t>
            </a:r>
            <a:r>
              <a:rPr lang="en-US" sz="2000" dirty="0" err="1" smtClean="0"/>
              <a:t>Việt</a:t>
            </a:r>
            <a:r>
              <a:rPr lang="en-US" sz="2000" dirty="0" smtClean="0"/>
              <a:t> Nam </a:t>
            </a:r>
            <a:r>
              <a:rPr lang="en-US" sz="2000" dirty="0" err="1" smtClean="0"/>
              <a:t>có</a:t>
            </a:r>
            <a:r>
              <a:rPr lang="en-US" sz="2000" dirty="0" smtClean="0"/>
              <a:t> </a:t>
            </a:r>
            <a:r>
              <a:rPr lang="en-US" sz="2000" dirty="0" err="1" smtClean="0"/>
              <a:t>xu</a:t>
            </a:r>
            <a:r>
              <a:rPr lang="en-US" sz="2000" dirty="0" smtClean="0"/>
              <a:t> </a:t>
            </a:r>
            <a:r>
              <a:rPr lang="en-US" sz="2000" dirty="0" err="1" smtClean="0"/>
              <a:t>hướng</a:t>
            </a:r>
            <a:r>
              <a:rPr lang="en-US" sz="2000" dirty="0" smtClean="0"/>
              <a:t> </a:t>
            </a:r>
            <a:r>
              <a:rPr lang="en-US" sz="2000" dirty="0" err="1" smtClean="0"/>
              <a:t>tăng</a:t>
            </a:r>
            <a:r>
              <a:rPr lang="en-US" sz="2000" dirty="0" smtClean="0"/>
              <a:t> </a:t>
            </a:r>
            <a:r>
              <a:rPr lang="en-US" sz="2000" dirty="0" err="1" smtClean="0"/>
              <a:t>từ</a:t>
            </a:r>
            <a:r>
              <a:rPr lang="en-US" sz="2000" dirty="0" smtClean="0"/>
              <a:t> 2006 </a:t>
            </a:r>
            <a:r>
              <a:rPr lang="en-US" sz="2000" dirty="0" err="1" smtClean="0"/>
              <a:t>đến</a:t>
            </a:r>
            <a:r>
              <a:rPr lang="en-US" sz="2000" dirty="0" smtClean="0"/>
              <a:t> </a:t>
            </a:r>
            <a:r>
              <a:rPr lang="en-US" sz="2000" dirty="0" err="1" smtClean="0"/>
              <a:t>năm</a:t>
            </a:r>
            <a:r>
              <a:rPr lang="en-US" sz="2000" dirty="0" smtClean="0"/>
              <a:t> 2019. </a:t>
            </a:r>
            <a:r>
              <a:rPr lang="en-US" sz="2000" dirty="0" err="1" smtClean="0"/>
              <a:t>Tỉ</a:t>
            </a:r>
            <a:r>
              <a:rPr lang="en-US" sz="2000" dirty="0" smtClean="0"/>
              <a:t> </a:t>
            </a:r>
            <a:r>
              <a:rPr lang="en-US" sz="2000" dirty="0" err="1" smtClean="0"/>
              <a:t>số</a:t>
            </a:r>
            <a:r>
              <a:rPr lang="en-US" sz="2000" dirty="0" smtClean="0"/>
              <a:t> </a:t>
            </a:r>
            <a:r>
              <a:rPr lang="en-US" sz="2000" dirty="0" err="1" smtClean="0"/>
              <a:t>này</a:t>
            </a:r>
            <a:r>
              <a:rPr lang="en-US" sz="2000" dirty="0" smtClean="0"/>
              <a:t> </a:t>
            </a:r>
            <a:r>
              <a:rPr lang="en-US" sz="2000" dirty="0" err="1" smtClean="0"/>
              <a:t>năm</a:t>
            </a:r>
            <a:r>
              <a:rPr lang="en-US" sz="2000" dirty="0" smtClean="0"/>
              <a:t> 2019 </a:t>
            </a:r>
            <a:r>
              <a:rPr lang="en-US" sz="2000" dirty="0" err="1" smtClean="0"/>
              <a:t>là</a:t>
            </a:r>
            <a:r>
              <a:rPr lang="en-US" sz="2000" dirty="0" smtClean="0"/>
              <a:t> 1 115 </a:t>
            </a:r>
            <a:r>
              <a:rPr lang="en-US" sz="2000" dirty="0" err="1" smtClean="0"/>
              <a:t>bé</a:t>
            </a:r>
            <a:r>
              <a:rPr lang="en-US" sz="2000" dirty="0" smtClean="0"/>
              <a:t> </a:t>
            </a:r>
            <a:r>
              <a:rPr lang="en-US" sz="2000" dirty="0" err="1" smtClean="0"/>
              <a:t>trai</a:t>
            </a:r>
            <a:r>
              <a:rPr lang="en-US" sz="2000" dirty="0" smtClean="0"/>
              <a:t>/ 1 000 </a:t>
            </a:r>
            <a:r>
              <a:rPr lang="en-US" sz="2000" dirty="0" err="1" smtClean="0"/>
              <a:t>bé</a:t>
            </a:r>
            <a:r>
              <a:rPr lang="en-US" sz="2000" dirty="0" smtClean="0"/>
              <a:t> </a:t>
            </a:r>
            <a:r>
              <a:rPr lang="en-US" sz="2000" dirty="0" err="1" smtClean="0"/>
              <a:t>gái</a:t>
            </a:r>
            <a:r>
              <a:rPr lang="en-US" sz="2000" dirty="0" smtClean="0"/>
              <a:t>. </a:t>
            </a:r>
            <a:r>
              <a:rPr lang="en-US" sz="2000" dirty="0" err="1" smtClean="0"/>
              <a:t>Trong</a:t>
            </a:r>
            <a:r>
              <a:rPr lang="en-US" sz="2000" dirty="0" smtClean="0"/>
              <a:t> </a:t>
            </a:r>
            <a:r>
              <a:rPr lang="en-US" sz="2000" dirty="0" err="1" smtClean="0"/>
              <a:t>năm</a:t>
            </a:r>
            <a:r>
              <a:rPr lang="en-US" sz="2000" dirty="0" smtClean="0"/>
              <a:t> 2019:</a:t>
            </a:r>
          </a:p>
          <a:p>
            <a:pPr marL="457200" indent="-457200" algn="just">
              <a:lnSpc>
                <a:spcPct val="150000"/>
              </a:lnSpc>
              <a:buAutoNum type="alphaLcParenR"/>
            </a:pP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là</a:t>
            </a:r>
            <a:r>
              <a:rPr lang="en-US" sz="2000" dirty="0" smtClean="0"/>
              <a:t> </a:t>
            </a:r>
            <a:r>
              <a:rPr lang="en-US" sz="2000" dirty="0" err="1" smtClean="0"/>
              <a:t>bao</a:t>
            </a:r>
            <a:r>
              <a:rPr lang="en-US" sz="2000" dirty="0" smtClean="0"/>
              <a:t> </a:t>
            </a:r>
            <a:r>
              <a:rPr lang="en-US" sz="2000" dirty="0" err="1" smtClean="0"/>
              <a:t>nhiêu</a:t>
            </a:r>
            <a:r>
              <a:rPr lang="en-US" sz="2000" dirty="0" smtClean="0"/>
              <a:t>?</a:t>
            </a:r>
          </a:p>
          <a:p>
            <a:pPr marL="457200" indent="-457200" algn="just">
              <a:lnSpc>
                <a:spcPct val="150000"/>
              </a:lnSpc>
              <a:buAutoNum type="alphaLcParenR"/>
            </a:pP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là</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a:t>
            </a:r>
          </a:p>
          <a:p>
            <a:pPr marL="457200" indent="-457200" algn="just">
              <a:lnSpc>
                <a:spcPct val="150000"/>
              </a:lnSpc>
              <a:buAutoNum type="alphaLcParenR"/>
            </a:pPr>
            <a:endParaRPr lang="en-US" sz="2000" dirty="0" smtClean="0"/>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smtClean="0">
                <a:solidFill>
                  <a:schemeClr val="tx1"/>
                </a:solidFill>
              </a:rPr>
              <a:t>Áp</a:t>
            </a:r>
            <a:r>
              <a:rPr lang="en-US" sz="2000" dirty="0" smtClean="0">
                <a:solidFill>
                  <a:schemeClr val="tx1"/>
                </a:solidFill>
              </a:rPr>
              <a:t> </a:t>
            </a:r>
            <a:r>
              <a:rPr lang="en-US" sz="2000" dirty="0" err="1" smtClean="0">
                <a:solidFill>
                  <a:schemeClr val="tx1"/>
                </a:solidFill>
              </a:rPr>
              <a:t>dụng</a:t>
            </a:r>
            <a:r>
              <a:rPr lang="en-US" sz="2000" dirty="0" smtClean="0">
                <a:solidFill>
                  <a:schemeClr val="tx1"/>
                </a:solidFill>
              </a:rPr>
              <a:t> </a:t>
            </a:r>
            <a:r>
              <a:rPr lang="en-US" sz="2000" dirty="0" err="1" smtClean="0">
                <a:solidFill>
                  <a:schemeClr val="tx1"/>
                </a:solidFill>
              </a:rPr>
              <a:t>các</a:t>
            </a:r>
            <a:r>
              <a:rPr lang="en-US" sz="2000" dirty="0" smtClean="0">
                <a:solidFill>
                  <a:schemeClr val="tx1"/>
                </a:solidFill>
              </a:rPr>
              <a:t> </a:t>
            </a:r>
            <a:r>
              <a:rPr lang="en-US" sz="2000" dirty="0" err="1" smtClean="0">
                <a:solidFill>
                  <a:schemeClr val="tx1"/>
                </a:solidFill>
              </a:rPr>
              <a:t>quy</a:t>
            </a:r>
            <a:r>
              <a:rPr lang="en-US" sz="2000" dirty="0" smtClean="0">
                <a:solidFill>
                  <a:schemeClr val="tx1"/>
                </a:solidFill>
              </a:rPr>
              <a:t> </a:t>
            </a:r>
            <a:r>
              <a:rPr lang="en-US" sz="2000" dirty="0" err="1" smtClean="0">
                <a:solidFill>
                  <a:schemeClr val="tx1"/>
                </a:solidFill>
              </a:rPr>
              <a:t>tắc</a:t>
            </a:r>
            <a:r>
              <a:rPr lang="en-US" sz="2000" dirty="0" smtClean="0">
                <a:solidFill>
                  <a:schemeClr val="tx1"/>
                </a:solidFill>
              </a:rPr>
              <a:t> </a:t>
            </a:r>
            <a:r>
              <a:rPr lang="en-US" sz="2000" dirty="0" err="1" smtClean="0">
                <a:solidFill>
                  <a:schemeClr val="tx1"/>
                </a:solidFill>
              </a:rPr>
              <a:t>vừa</a:t>
            </a:r>
            <a:r>
              <a:rPr lang="en-US" sz="2000" dirty="0" smtClean="0">
                <a:solidFill>
                  <a:schemeClr val="tx1"/>
                </a:solidFill>
              </a:rPr>
              <a:t> </a:t>
            </a:r>
            <a:r>
              <a:rPr lang="en-US" sz="2000" dirty="0" err="1" smtClean="0">
                <a:solidFill>
                  <a:schemeClr val="tx1"/>
                </a:solidFill>
              </a:rPr>
              <a:t>học</a:t>
            </a:r>
            <a:r>
              <a:rPr lang="en-US" sz="2000" dirty="0" smtClean="0">
                <a:solidFill>
                  <a:schemeClr val="tx1"/>
                </a:solidFill>
              </a:rPr>
              <a:t> </a:t>
            </a:r>
            <a:r>
              <a:rPr lang="en-US" sz="2000" dirty="0" err="1" smtClean="0">
                <a:solidFill>
                  <a:schemeClr val="tx1"/>
                </a:solidFill>
              </a:rPr>
              <a:t>để</a:t>
            </a:r>
            <a:r>
              <a:rPr lang="en-US" sz="2000" dirty="0" smtClean="0">
                <a:solidFill>
                  <a:schemeClr val="tx1"/>
                </a:solidFill>
              </a:rPr>
              <a:t> </a:t>
            </a:r>
            <a:r>
              <a:rPr lang="en-US" sz="2000" dirty="0" err="1" smtClean="0">
                <a:solidFill>
                  <a:schemeClr val="tx1"/>
                </a:solidFill>
              </a:rPr>
              <a:t>thực</a:t>
            </a:r>
            <a:r>
              <a:rPr lang="en-US" sz="2000" dirty="0" smtClean="0">
                <a:solidFill>
                  <a:schemeClr val="tx1"/>
                </a:solidFill>
              </a:rPr>
              <a:t> </a:t>
            </a:r>
            <a:r>
              <a:rPr lang="en-US" sz="2000" dirty="0" err="1" smtClean="0">
                <a:solidFill>
                  <a:schemeClr val="tx1"/>
                </a:solidFill>
              </a:rPr>
              <a:t>hiện</a:t>
            </a:r>
            <a:r>
              <a:rPr lang="en-US" sz="2000" dirty="0" smtClean="0">
                <a:solidFill>
                  <a:schemeClr val="tx1"/>
                </a:solidFill>
              </a:rPr>
              <a:t> </a:t>
            </a:r>
            <a:r>
              <a:rPr lang="en-US" sz="2000" b="1" i="1" dirty="0" err="1" smtClean="0">
                <a:solidFill>
                  <a:schemeClr val="tx1"/>
                </a:solidFill>
              </a:rPr>
              <a:t>Ví</a:t>
            </a:r>
            <a:r>
              <a:rPr lang="en-US" sz="2000" b="1" i="1" dirty="0" smtClean="0">
                <a:solidFill>
                  <a:schemeClr val="tx1"/>
                </a:solidFill>
              </a:rPr>
              <a:t> </a:t>
            </a:r>
            <a:r>
              <a:rPr lang="en-US" sz="2000" b="1" i="1" dirty="0" err="1" smtClean="0">
                <a:solidFill>
                  <a:schemeClr val="tx1"/>
                </a:solidFill>
              </a:rPr>
              <a:t>dụ</a:t>
            </a:r>
            <a:r>
              <a:rPr lang="en-US" sz="2000" b="1" i="1" dirty="0" smtClean="0">
                <a:solidFill>
                  <a:schemeClr val="tx1"/>
                </a:solidFill>
              </a:rPr>
              <a:t> 6</a:t>
            </a:r>
            <a:endParaRPr lang="en-US" sz="2000" b="1" i="1" dirty="0">
              <a:solidFill>
                <a:schemeClr val="tx1"/>
              </a:solidFill>
            </a:endParaRPr>
          </a:p>
        </p:txBody>
      </p:sp>
      <p:sp>
        <p:nvSpPr>
          <p:cNvPr id="6" name="TextBox 5"/>
          <p:cNvSpPr txBox="1"/>
          <p:nvPr/>
        </p:nvSpPr>
        <p:spPr>
          <a:xfrm>
            <a:off x="940085" y="1273994"/>
            <a:ext cx="7284377" cy="3323987"/>
          </a:xfrm>
          <a:prstGeom prst="rect">
            <a:avLst/>
          </a:prstGeom>
          <a:noFill/>
        </p:spPr>
        <p:txBody>
          <a:bodyPr wrap="square" rtlCol="0">
            <a:spAutoFit/>
          </a:bodyPr>
          <a:lstStyle/>
          <a:p>
            <a:pPr algn="just">
              <a:lnSpc>
                <a:spcPct val="150000"/>
              </a:lnSpc>
            </a:pPr>
            <a:r>
              <a:rPr lang="en-US" sz="2000" b="1" dirty="0" err="1" smtClean="0">
                <a:solidFill>
                  <a:srgbClr val="0070C0"/>
                </a:solidFill>
              </a:rPr>
              <a:t>Ví</a:t>
            </a:r>
            <a:r>
              <a:rPr lang="en-US" sz="2000" b="1" dirty="0" smtClean="0">
                <a:solidFill>
                  <a:srgbClr val="0070C0"/>
                </a:solidFill>
              </a:rPr>
              <a:t> </a:t>
            </a:r>
            <a:r>
              <a:rPr lang="en-US" sz="2000" b="1" dirty="0" err="1" smtClean="0">
                <a:solidFill>
                  <a:srgbClr val="0070C0"/>
                </a:solidFill>
              </a:rPr>
              <a:t>dụ</a:t>
            </a:r>
            <a:r>
              <a:rPr lang="en-US" sz="2000" b="1" dirty="0" smtClean="0">
                <a:solidFill>
                  <a:srgbClr val="0070C0"/>
                </a:solidFill>
              </a:rPr>
              <a:t> 6: </a:t>
            </a: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và</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khi</a:t>
            </a:r>
            <a:r>
              <a:rPr lang="en-US" sz="2000" dirty="0" smtClean="0"/>
              <a:t> </a:t>
            </a:r>
            <a:r>
              <a:rPr lang="en-US" sz="2000" dirty="0" err="1" smtClean="0"/>
              <a:t>sinh</a:t>
            </a:r>
            <a:r>
              <a:rPr lang="en-US" sz="2000" dirty="0" smtClean="0"/>
              <a:t> </a:t>
            </a:r>
            <a:r>
              <a:rPr lang="en-US" sz="2000" dirty="0" err="1" smtClean="0"/>
              <a:t>của</a:t>
            </a:r>
            <a:r>
              <a:rPr lang="en-US" sz="2000" dirty="0" smtClean="0"/>
              <a:t> </a:t>
            </a:r>
            <a:r>
              <a:rPr lang="en-US" sz="2000" dirty="0" err="1" smtClean="0"/>
              <a:t>Việt</a:t>
            </a:r>
            <a:r>
              <a:rPr lang="en-US" sz="2000" dirty="0" smtClean="0"/>
              <a:t> Nam </a:t>
            </a:r>
            <a:r>
              <a:rPr lang="en-US" sz="2000" dirty="0" err="1" smtClean="0"/>
              <a:t>có</a:t>
            </a:r>
            <a:r>
              <a:rPr lang="en-US" sz="2000" dirty="0" smtClean="0"/>
              <a:t> </a:t>
            </a:r>
            <a:r>
              <a:rPr lang="en-US" sz="2000" dirty="0" err="1" smtClean="0"/>
              <a:t>xu</a:t>
            </a:r>
            <a:r>
              <a:rPr lang="en-US" sz="2000" dirty="0" smtClean="0"/>
              <a:t> </a:t>
            </a:r>
            <a:r>
              <a:rPr lang="en-US" sz="2000" dirty="0" err="1" smtClean="0"/>
              <a:t>hướng</a:t>
            </a:r>
            <a:r>
              <a:rPr lang="en-US" sz="2000" dirty="0" smtClean="0"/>
              <a:t> </a:t>
            </a:r>
            <a:r>
              <a:rPr lang="en-US" sz="2000" dirty="0" err="1" smtClean="0"/>
              <a:t>tăng</a:t>
            </a:r>
            <a:r>
              <a:rPr lang="en-US" sz="2000" dirty="0" smtClean="0"/>
              <a:t> </a:t>
            </a:r>
            <a:r>
              <a:rPr lang="en-US" sz="2000" dirty="0" err="1" smtClean="0"/>
              <a:t>từ</a:t>
            </a:r>
            <a:r>
              <a:rPr lang="en-US" sz="2000" dirty="0" smtClean="0"/>
              <a:t> 2006 </a:t>
            </a:r>
            <a:r>
              <a:rPr lang="en-US" sz="2000" dirty="0" err="1" smtClean="0"/>
              <a:t>đến</a:t>
            </a:r>
            <a:r>
              <a:rPr lang="en-US" sz="2000" dirty="0" smtClean="0"/>
              <a:t> </a:t>
            </a:r>
            <a:r>
              <a:rPr lang="en-US" sz="2000" dirty="0" err="1" smtClean="0"/>
              <a:t>năm</a:t>
            </a:r>
            <a:r>
              <a:rPr lang="en-US" sz="2000" dirty="0" smtClean="0"/>
              <a:t> 2019. </a:t>
            </a:r>
            <a:r>
              <a:rPr lang="en-US" sz="2000" dirty="0" err="1" smtClean="0"/>
              <a:t>Tỉ</a:t>
            </a:r>
            <a:r>
              <a:rPr lang="en-US" sz="2000" dirty="0" smtClean="0"/>
              <a:t> </a:t>
            </a:r>
            <a:r>
              <a:rPr lang="en-US" sz="2000" dirty="0" err="1" smtClean="0"/>
              <a:t>số</a:t>
            </a:r>
            <a:r>
              <a:rPr lang="en-US" sz="2000" dirty="0" smtClean="0"/>
              <a:t> </a:t>
            </a:r>
            <a:r>
              <a:rPr lang="en-US" sz="2000" dirty="0" err="1" smtClean="0"/>
              <a:t>này</a:t>
            </a:r>
            <a:r>
              <a:rPr lang="en-US" sz="2000" dirty="0" smtClean="0"/>
              <a:t> </a:t>
            </a:r>
            <a:r>
              <a:rPr lang="en-US" sz="2000" dirty="0" err="1" smtClean="0"/>
              <a:t>năm</a:t>
            </a:r>
            <a:r>
              <a:rPr lang="en-US" sz="2000" dirty="0" smtClean="0"/>
              <a:t> 2019 </a:t>
            </a:r>
            <a:r>
              <a:rPr lang="en-US" sz="2000" dirty="0" err="1" smtClean="0"/>
              <a:t>là</a:t>
            </a:r>
            <a:r>
              <a:rPr lang="en-US" sz="2000" dirty="0" smtClean="0"/>
              <a:t> 1 115 </a:t>
            </a:r>
            <a:r>
              <a:rPr lang="en-US" sz="2000" dirty="0" err="1" smtClean="0"/>
              <a:t>bé</a:t>
            </a:r>
            <a:r>
              <a:rPr lang="en-US" sz="2000" dirty="0" smtClean="0"/>
              <a:t> </a:t>
            </a:r>
            <a:r>
              <a:rPr lang="en-US" sz="2000" dirty="0" err="1" smtClean="0"/>
              <a:t>trai</a:t>
            </a:r>
            <a:r>
              <a:rPr lang="en-US" sz="2000" dirty="0" smtClean="0"/>
              <a:t>/ 1 000 </a:t>
            </a:r>
            <a:r>
              <a:rPr lang="en-US" sz="2000" dirty="0" err="1" smtClean="0"/>
              <a:t>bé</a:t>
            </a:r>
            <a:r>
              <a:rPr lang="en-US" sz="2000" dirty="0" smtClean="0"/>
              <a:t> </a:t>
            </a:r>
            <a:r>
              <a:rPr lang="en-US" sz="2000" dirty="0" err="1" smtClean="0"/>
              <a:t>gái</a:t>
            </a:r>
            <a:r>
              <a:rPr lang="en-US" sz="2000" dirty="0" smtClean="0"/>
              <a:t>. </a:t>
            </a:r>
            <a:r>
              <a:rPr lang="en-US" sz="2000" dirty="0" err="1" smtClean="0"/>
              <a:t>Trong</a:t>
            </a:r>
            <a:r>
              <a:rPr lang="en-US" sz="2000" dirty="0" smtClean="0"/>
              <a:t> </a:t>
            </a:r>
            <a:r>
              <a:rPr lang="en-US" sz="2000" dirty="0" err="1" smtClean="0"/>
              <a:t>năm</a:t>
            </a:r>
            <a:r>
              <a:rPr lang="en-US" sz="2000" dirty="0" smtClean="0"/>
              <a:t> 2019:</a:t>
            </a:r>
          </a:p>
          <a:p>
            <a:pPr algn="just">
              <a:lnSpc>
                <a:spcPct val="150000"/>
              </a:lnSpc>
            </a:pPr>
            <a:r>
              <a:rPr lang="en-US" sz="2000" dirty="0" smtClean="0"/>
              <a:t>c) </a:t>
            </a:r>
            <a:r>
              <a:rPr lang="en-US" sz="2000" dirty="0" err="1" smtClean="0"/>
              <a:t>Tính</a:t>
            </a:r>
            <a:r>
              <a:rPr lang="en-US" sz="2000" dirty="0" smtClean="0"/>
              <a:t> </a:t>
            </a:r>
            <a:r>
              <a:rPr lang="en-US" sz="2000" dirty="0" err="1" smtClean="0"/>
              <a:t>hiệu</a:t>
            </a:r>
            <a:r>
              <a:rPr lang="en-US" sz="2000" dirty="0" smtClean="0"/>
              <a:t> </a:t>
            </a:r>
            <a:r>
              <a:rPr lang="en-US" sz="2000" dirty="0" err="1" smtClean="0"/>
              <a:t>giữa</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trai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và</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đó</a:t>
            </a:r>
            <a:r>
              <a:rPr lang="en-US" sz="2000" dirty="0" smtClean="0"/>
              <a:t> </a:t>
            </a:r>
            <a:r>
              <a:rPr lang="en-US" sz="2000" dirty="0" err="1" smtClean="0"/>
              <a:t>cho</a:t>
            </a:r>
            <a:r>
              <a:rPr lang="en-US" sz="2000" dirty="0" smtClean="0"/>
              <a:t> </a:t>
            </a:r>
            <a:r>
              <a:rPr lang="en-US" sz="2000" dirty="0" err="1" smtClean="0"/>
              <a:t>em</a:t>
            </a:r>
            <a:r>
              <a:rPr lang="en-US" sz="2000" dirty="0" smtClean="0"/>
              <a:t> </a:t>
            </a:r>
            <a:r>
              <a:rPr lang="en-US" sz="2000" dirty="0" err="1" smtClean="0"/>
              <a:t>thấy</a:t>
            </a:r>
            <a:r>
              <a:rPr lang="en-US" sz="2000" dirty="0" smtClean="0"/>
              <a:t> </a:t>
            </a:r>
            <a:r>
              <a:rPr lang="en-US" sz="2000" dirty="0" err="1" smtClean="0"/>
              <a:t>điều</a:t>
            </a:r>
            <a:r>
              <a:rPr lang="en-US" sz="2000" dirty="0" smtClean="0"/>
              <a:t> </a:t>
            </a:r>
            <a:r>
              <a:rPr lang="en-US" sz="2000" dirty="0" err="1" smtClean="0"/>
              <a:t>gì</a:t>
            </a:r>
            <a:r>
              <a:rPr lang="en-US" sz="2000" dirty="0" smtClean="0"/>
              <a:t> </a:t>
            </a:r>
            <a:r>
              <a:rPr lang="en-US" sz="2000" dirty="0" err="1" smtClean="0"/>
              <a:t>về</a:t>
            </a:r>
            <a:r>
              <a:rPr lang="en-US" sz="2000" dirty="0" smtClean="0"/>
              <a:t> </a:t>
            </a:r>
            <a:r>
              <a:rPr lang="en-US" sz="2000" dirty="0" err="1" smtClean="0"/>
              <a:t>giới</a:t>
            </a:r>
            <a:r>
              <a:rPr lang="en-US" sz="2000" dirty="0" smtClean="0"/>
              <a:t> </a:t>
            </a:r>
            <a:r>
              <a:rPr lang="en-US" sz="2000" dirty="0" err="1" smtClean="0"/>
              <a:t>tính</a:t>
            </a:r>
            <a:r>
              <a:rPr lang="en-US" sz="2000" dirty="0" smtClean="0"/>
              <a:t> </a:t>
            </a:r>
            <a:r>
              <a:rPr lang="en-US" sz="2000" dirty="0" err="1" smtClean="0"/>
              <a:t>khi</a:t>
            </a:r>
            <a:r>
              <a:rPr lang="en-US" sz="2000" dirty="0" smtClean="0"/>
              <a:t> </a:t>
            </a:r>
            <a:r>
              <a:rPr lang="en-US" sz="2000" dirty="0" err="1" smtClean="0"/>
              <a:t>sinh</a:t>
            </a:r>
            <a:r>
              <a:rPr lang="en-US" sz="2000" dirty="0" smtClean="0"/>
              <a:t> ở </a:t>
            </a:r>
            <a:r>
              <a:rPr lang="en-US" sz="2000" dirty="0" err="1" smtClean="0"/>
              <a:t>nước</a:t>
            </a:r>
            <a:r>
              <a:rPr lang="en-US" sz="2000" dirty="0" smtClean="0"/>
              <a:t> ta </a:t>
            </a:r>
            <a:r>
              <a:rPr lang="en-US" sz="2000" dirty="0" err="1" smtClean="0"/>
              <a:t>trong</a:t>
            </a:r>
            <a:r>
              <a:rPr lang="en-US" sz="2000" dirty="0" smtClean="0"/>
              <a:t> </a:t>
            </a:r>
            <a:r>
              <a:rPr lang="en-US" sz="2000" dirty="0" err="1" smtClean="0"/>
              <a:t>năm</a:t>
            </a:r>
            <a:r>
              <a:rPr lang="en-US" sz="2000" dirty="0" smtClean="0"/>
              <a:t> 2019?</a:t>
            </a:r>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8" dur="5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smtClean="0">
                <a:solidFill>
                  <a:schemeClr val="bg1"/>
                </a:solidFill>
              </a:rPr>
              <a:t>Giải</a:t>
            </a:r>
            <a:endParaRPr lang="en-US" sz="2400" b="1" dirty="0">
              <a:solidFill>
                <a:schemeClr val="bg1"/>
              </a:solidFill>
            </a:endParaRPr>
          </a:p>
        </p:txBody>
      </p:sp>
      <mc:AlternateContent xmlns:mc="http://schemas.openxmlformats.org/markup-compatibility/2006" xmlns:a14="http://schemas.microsoft.com/office/drawing/2010/main">
        <mc:Choice Requires="a14">
          <p:sp>
            <p:nvSpPr>
              <p:cNvPr id="5" name="Rectangle 4"/>
              <p:cNvSpPr/>
              <p:nvPr/>
            </p:nvSpPr>
            <p:spPr>
              <a:xfrm>
                <a:off x="2062569" y="934196"/>
                <a:ext cx="5889611" cy="3528658"/>
              </a:xfrm>
              <a:prstGeom prst="rect">
                <a:avLst/>
              </a:prstGeom>
            </p:spPr>
            <p:txBody>
              <a:bodyPr wrap="square">
                <a:spAutoFit/>
              </a:bodyPr>
              <a:lstStyle/>
              <a:p>
                <a:pPr marL="457200" indent="-457200" algn="just">
                  <a:lnSpc>
                    <a:spcPct val="150000"/>
                  </a:lnSpc>
                  <a:buAutoNum type="alphaLcParenR"/>
                </a:pPr>
                <a:r>
                  <a:rPr lang="en-US" sz="2000" dirty="0" smtClean="0"/>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a:t>
                </a:r>
                <a:r>
                  <a:rPr lang="en-US" sz="2000" dirty="0" err="1" smtClean="0"/>
                  <a:t>là</a:t>
                </a:r>
                <a:r>
                  <a:rPr lang="en-US" sz="2000" dirty="0" smtClean="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1 115</m:t>
                        </m:r>
                      </m:num>
                      <m:den>
                        <m:r>
                          <a:rPr lang="en-US" sz="2400" b="0" i="1" smtClean="0">
                            <a:latin typeface="Cambria Math" panose="02040503050406030204" pitchFamily="18" charset="0"/>
                          </a:rPr>
                          <m:t>1 000</m:t>
                        </m:r>
                      </m:den>
                    </m:f>
                  </m:oMath>
                </a14:m>
                <a:r>
                  <a:rPr lang="en-US" sz="2000" dirty="0" smtClean="0"/>
                  <a:t> = 111,5%</a:t>
                </a:r>
              </a:p>
              <a:p>
                <a:pPr algn="just">
                  <a:lnSpc>
                    <a:spcPct val="150000"/>
                  </a:lnSpc>
                </a:pPr>
                <a:r>
                  <a:rPr lang="en-US" sz="2000" dirty="0" smtClean="0"/>
                  <a:t>b) </a:t>
                </a:r>
                <a:r>
                  <a:rPr lang="en-US" sz="2000" dirty="0" err="1" smtClean="0"/>
                  <a:t>Tỉ</a:t>
                </a:r>
                <a:r>
                  <a:rPr lang="en-US" sz="2000" dirty="0" smtClean="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smtClean="0"/>
                  <a:t>là</a:t>
                </a:r>
                <a:r>
                  <a:rPr lang="en-US" sz="2000" dirty="0" smtClean="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1 115 . 100</m:t>
                        </m:r>
                      </m:num>
                      <m:den>
                        <m:r>
                          <a:rPr lang="en-US" sz="2400" b="0" i="1" smtClean="0">
                            <a:latin typeface="Cambria Math" panose="02040503050406030204" pitchFamily="18" charset="0"/>
                          </a:rPr>
                          <m:t>1 115 + 1 000</m:t>
                        </m:r>
                      </m:den>
                    </m:f>
                  </m:oMath>
                </a14:m>
                <a:r>
                  <a:rPr lang="en-US" sz="2000" dirty="0" smtClean="0"/>
                  <a:t> %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1 115</m:t>
                        </m:r>
                        <m:r>
                          <a:rPr lang="en-US" sz="2400" b="0" i="1" smtClean="0">
                            <a:latin typeface="Cambria Math" panose="02040503050406030204" pitchFamily="18" charset="0"/>
                          </a:rPr>
                          <m:t> . 100</m:t>
                        </m:r>
                      </m:num>
                      <m:den>
                        <m:r>
                          <a:rPr lang="en-US" sz="2400" b="0" i="1" smtClean="0">
                            <a:latin typeface="Cambria Math" panose="02040503050406030204" pitchFamily="18" charset="0"/>
                          </a:rPr>
                          <m:t>2 115</m:t>
                        </m:r>
                      </m:den>
                    </m:f>
                  </m:oMath>
                </a14:m>
                <a:r>
                  <a:rPr lang="en-US" sz="2000" dirty="0" smtClean="0"/>
                  <a:t> % ≈ 52,7%</a:t>
                </a:r>
                <a:endParaRPr lang="en-US" sz="2000" dirty="0"/>
              </a:p>
            </p:txBody>
          </p:sp>
        </mc:Choice>
        <mc:Fallback xmlns="">
          <p:sp>
            <p:nvSpPr>
              <p:cNvPr id="5" name="Rectangle 4"/>
              <p:cNvSpPr>
                <a:spLocks noRot="1" noChangeAspect="1" noMove="1" noResize="1" noEditPoints="1" noAdjustHandles="1" noChangeArrowheads="1" noChangeShapeType="1" noTextEdit="1"/>
              </p:cNvSpPr>
              <p:nvPr/>
            </p:nvSpPr>
            <p:spPr>
              <a:xfrm>
                <a:off x="2062569" y="934196"/>
                <a:ext cx="5889611" cy="3528658"/>
              </a:xfrm>
              <a:prstGeom prst="rect">
                <a:avLst/>
              </a:prstGeom>
              <a:blipFill rotWithShape="0">
                <a:blip r:embed="rId3"/>
                <a:stretch>
                  <a:fillRect l="-1035" r="-1139"/>
                </a:stretch>
              </a:blipFill>
            </p:spPr>
            <p:txBody>
              <a:bodyPr/>
              <a:lstStyle/>
              <a:p>
                <a:r>
                  <a:rPr lang="en-US">
                    <a:noFill/>
                  </a:rPr>
                  <a:t> </a:t>
                </a:r>
              </a:p>
            </p:txBody>
          </p:sp>
        </mc:Fallback>
      </mc:AlternateContent>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anim calcmode="lin" valueType="num">
                                      <p:cBhvr>
                                        <p:cTn id="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750"/>
                                        <p:tgtEl>
                                          <p:spTgt spid="5">
                                            <p:txEl>
                                              <p:pRg st="1" end="1"/>
                                            </p:txEl>
                                          </p:spTgt>
                                        </p:tgtEl>
                                      </p:cBhvr>
                                    </p:animEffect>
                                    <p:anim calcmode="lin" valueType="num">
                                      <p:cBhvr>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outVertical)">
                                      <p:cBhvr>
                                        <p:cTn id="19" dur="500"/>
                                        <p:tgtEl>
                                          <p:spTgt spid="5">
                                            <p:txEl>
                                              <p:pRg st="2" end="2"/>
                                            </p:txEl>
                                          </p:spTgt>
                                        </p:tgtEl>
                                      </p:cBhvr>
                                    </p:animEffect>
                                  </p:childTnLst>
                                </p:cTn>
                              </p:par>
                              <p:par>
                                <p:cTn id="20" presetID="16" presetClass="entr" presetSubtype="37"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out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smtClean="0">
                <a:solidFill>
                  <a:schemeClr val="bg1"/>
                </a:solidFill>
              </a:rPr>
              <a:t>Giải</a:t>
            </a:r>
            <a:endParaRPr lang="en-US" sz="2400" b="1" dirty="0">
              <a:solidFill>
                <a:schemeClr val="bg1"/>
              </a:solidFill>
            </a:endParaRPr>
          </a:p>
        </p:txBody>
      </p:sp>
      <p:sp>
        <p:nvSpPr>
          <p:cNvPr id="2" name="TextBox 1"/>
          <p:cNvSpPr txBox="1"/>
          <p:nvPr/>
        </p:nvSpPr>
        <p:spPr>
          <a:xfrm>
            <a:off x="2031628" y="886806"/>
            <a:ext cx="6297202" cy="2862322"/>
          </a:xfrm>
          <a:prstGeom prst="rect">
            <a:avLst/>
          </a:prstGeom>
          <a:noFill/>
        </p:spPr>
        <p:txBody>
          <a:bodyPr wrap="square" rtlCol="0">
            <a:spAutoFit/>
          </a:bodyPr>
          <a:lstStyle/>
          <a:p>
            <a:pPr algn="just">
              <a:lnSpc>
                <a:spcPct val="150000"/>
              </a:lnSpc>
            </a:pPr>
            <a:r>
              <a:rPr lang="en-US" sz="2000" dirty="0" smtClean="0"/>
              <a:t>c)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gái</a:t>
            </a:r>
            <a:r>
              <a:rPr lang="en-US" sz="2000" dirty="0" smtClean="0"/>
              <a:t> </a:t>
            </a:r>
            <a:r>
              <a:rPr lang="en-US" sz="2000" dirty="0" err="1" smtClean="0"/>
              <a:t>được</a:t>
            </a:r>
            <a:r>
              <a:rPr lang="en-US" sz="2000" dirty="0" smtClean="0"/>
              <a:t> </a:t>
            </a:r>
            <a:r>
              <a:rPr lang="en-US" sz="2000" dirty="0" err="1" smtClean="0"/>
              <a:t>sinh</a:t>
            </a:r>
            <a:r>
              <a:rPr lang="en-US" sz="2000" dirty="0" smtClean="0"/>
              <a:t> </a:t>
            </a:r>
            <a:r>
              <a:rPr lang="en-US" sz="2000" dirty="0" err="1" smtClean="0"/>
              <a:t>ra</a:t>
            </a:r>
            <a:r>
              <a:rPr lang="en-US" sz="2000" dirty="0" smtClean="0"/>
              <a:t>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bé</a:t>
            </a:r>
            <a:r>
              <a:rPr lang="en-US" sz="2000" dirty="0" smtClean="0"/>
              <a:t> </a:t>
            </a:r>
            <a:r>
              <a:rPr lang="en-US" sz="2000" dirty="0" err="1" smtClean="0"/>
              <a:t>sinh</a:t>
            </a:r>
            <a:r>
              <a:rPr lang="en-US" sz="2000" dirty="0" smtClean="0"/>
              <a:t> </a:t>
            </a:r>
            <a:r>
              <a:rPr lang="en-US" sz="2000" dirty="0" err="1" smtClean="0"/>
              <a:t>ra</a:t>
            </a:r>
            <a:r>
              <a:rPr lang="en-US" sz="2000" dirty="0" smtClean="0"/>
              <a:t> </a:t>
            </a:r>
            <a:r>
              <a:rPr lang="en-US" sz="2000" dirty="0" err="1" smtClean="0"/>
              <a:t>là</a:t>
            </a:r>
            <a:r>
              <a:rPr lang="en-US" sz="2000" dirty="0" smtClean="0"/>
              <a:t>:    100% - 52,7% = 47,3%</a:t>
            </a:r>
          </a:p>
          <a:p>
            <a:pPr algn="just">
              <a:lnSpc>
                <a:spcPct val="150000"/>
              </a:lnSpc>
            </a:pPr>
            <a:r>
              <a:rPr lang="en-US" sz="2000" dirty="0" err="1" smtClean="0"/>
              <a:t>Hiệu</a:t>
            </a:r>
            <a:r>
              <a:rPr lang="en-US" sz="2000" dirty="0" smtClean="0"/>
              <a:t> </a:t>
            </a:r>
            <a:r>
              <a:rPr lang="en-US" sz="2000" dirty="0" err="1"/>
              <a:t>giữa</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và</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smtClean="0"/>
              <a:t>ra</a:t>
            </a:r>
            <a:r>
              <a:rPr lang="en-US" sz="2000" dirty="0" smtClean="0"/>
              <a:t> </a:t>
            </a:r>
            <a:r>
              <a:rPr lang="en-US" sz="2000" dirty="0" err="1" smtClean="0"/>
              <a:t>là</a:t>
            </a:r>
            <a:r>
              <a:rPr lang="en-US" sz="2000" dirty="0" smtClean="0"/>
              <a:t>:</a:t>
            </a:r>
          </a:p>
          <a:p>
            <a:pPr algn="ctr">
              <a:lnSpc>
                <a:spcPct val="150000"/>
              </a:lnSpc>
            </a:pPr>
            <a:r>
              <a:rPr lang="en-US" sz="2000" dirty="0" smtClean="0"/>
              <a:t>52,7% - 47, 3% = 5,4%</a:t>
            </a:r>
            <a:endParaRPr lang="en-US" sz="2000" dirty="0"/>
          </a:p>
        </p:txBody>
      </p:sp>
      <p:sp>
        <p:nvSpPr>
          <p:cNvPr id="3" name="Right Arrow 2"/>
          <p:cNvSpPr/>
          <p:nvPr/>
        </p:nvSpPr>
        <p:spPr>
          <a:xfrm>
            <a:off x="1398480" y="3899841"/>
            <a:ext cx="573554" cy="24715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65659" y="3647680"/>
            <a:ext cx="6178045" cy="1015663"/>
          </a:xfrm>
          <a:prstGeom prst="rect">
            <a:avLst/>
          </a:prstGeom>
          <a:noFill/>
        </p:spPr>
        <p:txBody>
          <a:bodyPr wrap="square" rtlCol="0">
            <a:spAutoFit/>
          </a:bodyPr>
          <a:lstStyle/>
          <a:p>
            <a:pPr algn="just">
              <a:lnSpc>
                <a:spcPct val="150000"/>
              </a:lnSpc>
            </a:pPr>
            <a:r>
              <a:rPr lang="en-US" sz="2000" dirty="0" err="1" smtClean="0"/>
              <a:t>Kết</a:t>
            </a:r>
            <a:r>
              <a:rPr lang="en-US" sz="2000" dirty="0" smtClean="0"/>
              <a:t> </a:t>
            </a:r>
            <a:r>
              <a:rPr lang="en-US" sz="2000" dirty="0" err="1" smtClean="0"/>
              <a:t>quả</a:t>
            </a:r>
            <a:r>
              <a:rPr lang="en-US" sz="2000" dirty="0" smtClean="0"/>
              <a:t> </a:t>
            </a:r>
            <a:r>
              <a:rPr lang="en-US" sz="2000" dirty="0" err="1" smtClean="0"/>
              <a:t>trên</a:t>
            </a:r>
            <a:r>
              <a:rPr lang="en-US" sz="2000" dirty="0" smtClean="0"/>
              <a:t> </a:t>
            </a:r>
            <a:r>
              <a:rPr lang="en-US" sz="2000" dirty="0" err="1" smtClean="0"/>
              <a:t>cho</a:t>
            </a:r>
            <a:r>
              <a:rPr lang="en-US" sz="2000" dirty="0" smtClean="0"/>
              <a:t> ta </a:t>
            </a:r>
            <a:r>
              <a:rPr lang="en-US" sz="2000" dirty="0" err="1" smtClean="0"/>
              <a:t>thấy</a:t>
            </a:r>
            <a:r>
              <a:rPr lang="en-US" sz="2000" dirty="0" smtClean="0"/>
              <a:t> </a:t>
            </a:r>
            <a:r>
              <a:rPr lang="en-US" sz="2000" dirty="0" err="1" smtClean="0"/>
              <a:t>tình</a:t>
            </a:r>
            <a:r>
              <a:rPr lang="en-US" sz="2000" dirty="0" smtClean="0"/>
              <a:t> </a:t>
            </a:r>
            <a:r>
              <a:rPr lang="en-US" sz="2000" dirty="0" err="1" smtClean="0"/>
              <a:t>trạng</a:t>
            </a:r>
            <a:r>
              <a:rPr lang="en-US" sz="2000" dirty="0" smtClean="0"/>
              <a:t> </a:t>
            </a:r>
            <a:r>
              <a:rPr lang="en-US" sz="2000" dirty="0" err="1" smtClean="0"/>
              <a:t>mất</a:t>
            </a:r>
            <a:r>
              <a:rPr lang="en-US" sz="2000" dirty="0" smtClean="0"/>
              <a:t> </a:t>
            </a:r>
            <a:r>
              <a:rPr lang="en-US" sz="2000" dirty="0" err="1" smtClean="0"/>
              <a:t>cân</a:t>
            </a:r>
            <a:r>
              <a:rPr lang="en-US" sz="2000" dirty="0" smtClean="0"/>
              <a:t> </a:t>
            </a:r>
            <a:r>
              <a:rPr lang="en-US" sz="2000" dirty="0" err="1" smtClean="0"/>
              <a:t>bằng</a:t>
            </a:r>
            <a:r>
              <a:rPr lang="en-US" sz="2000" dirty="0" smtClean="0"/>
              <a:t> </a:t>
            </a:r>
            <a:r>
              <a:rPr lang="en-US" sz="2000" dirty="0" err="1" smtClean="0"/>
              <a:t>giới</a:t>
            </a:r>
            <a:r>
              <a:rPr lang="en-US" sz="2000" dirty="0" smtClean="0"/>
              <a:t> </a:t>
            </a:r>
            <a:r>
              <a:rPr lang="en-US" sz="2000" dirty="0" err="1" smtClean="0"/>
              <a:t>tính</a:t>
            </a:r>
            <a:r>
              <a:rPr lang="en-US" sz="2000" dirty="0" smtClean="0"/>
              <a:t> </a:t>
            </a:r>
            <a:r>
              <a:rPr lang="en-US" sz="2000" dirty="0" err="1" smtClean="0"/>
              <a:t>khi</a:t>
            </a:r>
            <a:r>
              <a:rPr lang="en-US" sz="2000" dirty="0" smtClean="0"/>
              <a:t> </a:t>
            </a:r>
            <a:r>
              <a:rPr lang="en-US" sz="2000" dirty="0" err="1" smtClean="0"/>
              <a:t>sinh</a:t>
            </a:r>
            <a:r>
              <a:rPr lang="en-US" sz="2000" dirty="0" smtClean="0"/>
              <a:t> ở </a:t>
            </a:r>
            <a:r>
              <a:rPr lang="en-US" sz="2000" dirty="0" err="1" smtClean="0"/>
              <a:t>nước</a:t>
            </a:r>
            <a:r>
              <a:rPr lang="en-US" sz="2000" dirty="0" smtClean="0"/>
              <a:t> ta </a:t>
            </a:r>
            <a:r>
              <a:rPr lang="en-US" sz="2000" dirty="0" err="1" smtClean="0"/>
              <a:t>trong</a:t>
            </a:r>
            <a:r>
              <a:rPr lang="en-US" sz="2000" dirty="0" smtClean="0"/>
              <a:t> </a:t>
            </a:r>
            <a:r>
              <a:rPr lang="en-US" sz="2000" dirty="0" err="1" smtClean="0"/>
              <a:t>năm</a:t>
            </a:r>
            <a:r>
              <a:rPr lang="en-US" sz="2000" dirty="0" smtClean="0"/>
              <a:t> 2019.</a:t>
            </a:r>
            <a:endParaRPr lang="en-US" sz="2000" dirty="0"/>
          </a:p>
        </p:txBody>
      </p:sp>
    </p:spTree>
    <p:extLst>
      <p:ext uri="{BB962C8B-B14F-4D97-AF65-F5344CB8AC3E}">
        <p14:creationId xmlns:p14="http://schemas.microsoft.com/office/powerpoint/2010/main" val="255062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3" name="TextBox 2"/>
          <p:cNvSpPr txBox="1"/>
          <p:nvPr/>
        </p:nvSpPr>
        <p:spPr>
          <a:xfrm>
            <a:off x="513708" y="410966"/>
            <a:ext cx="3842535" cy="4247317"/>
          </a:xfrm>
          <a:prstGeom prst="rect">
            <a:avLst/>
          </a:prstGeom>
          <a:noFill/>
        </p:spPr>
        <p:txBody>
          <a:bodyPr wrap="square" rtlCol="0">
            <a:spAutoFit/>
          </a:bodyPr>
          <a:lstStyle/>
          <a:p>
            <a:pPr algn="just">
              <a:lnSpc>
                <a:spcPct val="150000"/>
              </a:lnSpc>
            </a:pPr>
            <a:r>
              <a:rPr lang="en-US" sz="2000" b="1" dirty="0" err="1" smtClean="0">
                <a:solidFill>
                  <a:schemeClr val="accent4">
                    <a:lumMod val="75000"/>
                  </a:schemeClr>
                </a:solidFill>
              </a:rPr>
              <a:t>Luyện</a:t>
            </a:r>
            <a:r>
              <a:rPr lang="en-US" sz="2000" b="1" dirty="0" smtClean="0">
                <a:solidFill>
                  <a:schemeClr val="accent4">
                    <a:lumMod val="75000"/>
                  </a:schemeClr>
                </a:solidFill>
              </a:rPr>
              <a:t> </a:t>
            </a:r>
            <a:r>
              <a:rPr lang="en-US" sz="2000" b="1" dirty="0" err="1" smtClean="0">
                <a:solidFill>
                  <a:schemeClr val="accent4">
                    <a:lumMod val="75000"/>
                  </a:schemeClr>
                </a:solidFill>
              </a:rPr>
              <a:t>tập</a:t>
            </a:r>
            <a:r>
              <a:rPr lang="en-US" sz="2000" b="1" dirty="0" smtClean="0">
                <a:solidFill>
                  <a:schemeClr val="accent4">
                    <a:lumMod val="75000"/>
                  </a:schemeClr>
                </a:solidFill>
              </a:rPr>
              <a:t> 5: </a:t>
            </a:r>
          </a:p>
          <a:p>
            <a:pPr algn="just">
              <a:lnSpc>
                <a:spcPct val="150000"/>
              </a:lnSpc>
            </a:pPr>
            <a:r>
              <a:rPr lang="en-US" sz="2000" dirty="0" smtClean="0"/>
              <a:t>Theo </a:t>
            </a:r>
            <a:r>
              <a:rPr lang="en-US" sz="2000" dirty="0" err="1" smtClean="0"/>
              <a:t>ước</a:t>
            </a:r>
            <a:r>
              <a:rPr lang="en-US" sz="2000" dirty="0" smtClean="0"/>
              <a:t> </a:t>
            </a:r>
            <a:r>
              <a:rPr lang="en-US" sz="2000" dirty="0" err="1" smtClean="0"/>
              <a:t>tính</a:t>
            </a:r>
            <a:r>
              <a:rPr lang="en-US" sz="2000" dirty="0" smtClean="0"/>
              <a:t> </a:t>
            </a:r>
            <a:r>
              <a:rPr lang="en-US" sz="2000" dirty="0" err="1" smtClean="0"/>
              <a:t>ngày</a:t>
            </a:r>
            <a:r>
              <a:rPr lang="en-US" sz="2000" dirty="0" smtClean="0"/>
              <a:t> 19/12/2019, </a:t>
            </a:r>
            <a:r>
              <a:rPr lang="en-US" sz="2000" dirty="0" err="1" smtClean="0"/>
              <a:t>dân</a:t>
            </a:r>
            <a:r>
              <a:rPr lang="en-US" sz="2000" dirty="0" smtClean="0"/>
              <a:t> </a:t>
            </a:r>
            <a:r>
              <a:rPr lang="en-US" sz="2000" dirty="0" err="1" smtClean="0"/>
              <a:t>số</a:t>
            </a:r>
            <a:r>
              <a:rPr lang="en-US" sz="2000" dirty="0" smtClean="0"/>
              <a:t> </a:t>
            </a:r>
            <a:r>
              <a:rPr lang="en-US" sz="2000" dirty="0" err="1" smtClean="0"/>
              <a:t>Việt</a:t>
            </a:r>
            <a:r>
              <a:rPr lang="en-US" sz="2000" dirty="0" smtClean="0"/>
              <a:t> Nam </a:t>
            </a:r>
            <a:r>
              <a:rPr lang="en-US" sz="2000" dirty="0" err="1" smtClean="0"/>
              <a:t>tính</a:t>
            </a:r>
            <a:r>
              <a:rPr lang="en-US" sz="2000" dirty="0" smtClean="0"/>
              <a:t> </a:t>
            </a:r>
            <a:r>
              <a:rPr lang="en-US" sz="2000" dirty="0" err="1" smtClean="0"/>
              <a:t>đến</a:t>
            </a:r>
            <a:r>
              <a:rPr lang="en-US" sz="2000" dirty="0" smtClean="0"/>
              <a:t> 0 </a:t>
            </a:r>
            <a:r>
              <a:rPr lang="en-US" sz="2000" dirty="0" err="1" smtClean="0"/>
              <a:t>giờ</a:t>
            </a:r>
            <a:r>
              <a:rPr lang="en-US" sz="2000" dirty="0" smtClean="0"/>
              <a:t> </a:t>
            </a:r>
            <a:r>
              <a:rPr lang="en-US" sz="2000" dirty="0" err="1" smtClean="0"/>
              <a:t>ngày</a:t>
            </a:r>
            <a:r>
              <a:rPr lang="en-US" sz="2000" dirty="0" smtClean="0"/>
              <a:t> 01/4/2019 </a:t>
            </a:r>
            <a:r>
              <a:rPr lang="en-US" sz="2000" dirty="0" err="1" smtClean="0"/>
              <a:t>là</a:t>
            </a:r>
            <a:r>
              <a:rPr lang="en-US" sz="2000" dirty="0" smtClean="0"/>
              <a:t> 96 208 984 </a:t>
            </a:r>
            <a:r>
              <a:rPr lang="en-US" sz="2000" dirty="0" err="1" smtClean="0"/>
              <a:t>người</a:t>
            </a:r>
            <a:r>
              <a:rPr lang="en-US" sz="2000" dirty="0" smtClean="0"/>
              <a:t>, </a:t>
            </a:r>
            <a:r>
              <a:rPr lang="en-US" sz="2000" dirty="0" err="1" smtClean="0"/>
              <a:t>trong</a:t>
            </a:r>
            <a:r>
              <a:rPr lang="en-US" sz="2000" dirty="0" smtClean="0"/>
              <a:t> </a:t>
            </a:r>
            <a:r>
              <a:rPr lang="en-US" sz="2000" dirty="0" err="1" smtClean="0"/>
              <a:t>đó</a:t>
            </a:r>
            <a:r>
              <a:rPr lang="en-US" sz="2000" dirty="0" smtClean="0"/>
              <a:t> </a:t>
            </a:r>
            <a:r>
              <a:rPr lang="en-US" sz="2000" dirty="0" err="1" smtClean="0"/>
              <a:t>có</a:t>
            </a:r>
            <a:r>
              <a:rPr lang="en-US" sz="2000" dirty="0" smtClean="0"/>
              <a:t> 47 881 061 </a:t>
            </a:r>
            <a:r>
              <a:rPr lang="en-US" sz="2000" dirty="0" err="1" smtClean="0"/>
              <a:t>nam</a:t>
            </a:r>
            <a:r>
              <a:rPr lang="en-US" sz="2000" dirty="0" smtClean="0"/>
              <a:t> </a:t>
            </a:r>
            <a:r>
              <a:rPr lang="en-US" sz="2000" dirty="0" err="1" smtClean="0"/>
              <a:t>và</a:t>
            </a:r>
            <a:r>
              <a:rPr lang="en-US" sz="2000" dirty="0" smtClean="0"/>
              <a:t> 48 327 923 </a:t>
            </a:r>
            <a:r>
              <a:rPr lang="en-US" sz="2000" dirty="0" err="1" smtClean="0"/>
              <a:t>nữ</a:t>
            </a:r>
            <a:r>
              <a:rPr lang="en-US" sz="2000" dirty="0" smtClean="0"/>
              <a:t>. </a:t>
            </a:r>
            <a:r>
              <a:rPr lang="en-US" sz="2000" dirty="0" err="1" smtClean="0"/>
              <a:t>Hãy</a:t>
            </a:r>
            <a:r>
              <a:rPr lang="en-US" sz="2000" dirty="0" smtClean="0"/>
              <a:t>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nữ</a:t>
            </a:r>
            <a:r>
              <a:rPr lang="en-US" sz="2000" dirty="0" smtClean="0"/>
              <a:t> so </a:t>
            </a:r>
            <a:r>
              <a:rPr lang="en-US" sz="2000" dirty="0" err="1" smtClean="0"/>
              <a:t>với</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cả</a:t>
            </a:r>
            <a:r>
              <a:rPr lang="en-US" sz="2000" dirty="0" smtClean="0"/>
              <a:t> </a:t>
            </a:r>
            <a:r>
              <a:rPr lang="en-US" sz="2000" dirty="0" err="1" smtClean="0"/>
              <a:t>nước</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trăm</a:t>
            </a:r>
            <a:r>
              <a:rPr lang="en-US" sz="2000" dirty="0" smtClean="0"/>
              <a:t>).</a:t>
            </a:r>
            <a:endParaRPr lang="en-US" sz="2000" dirty="0"/>
          </a:p>
        </p:txBody>
      </p:sp>
      <mc:AlternateContent xmlns:mc="http://schemas.openxmlformats.org/markup-compatibility/2006" xmlns:a14="http://schemas.microsoft.com/office/drawing/2010/main">
        <mc:Choice Requires="a14">
          <p:sp>
            <p:nvSpPr>
              <p:cNvPr id="5" name="Rectangle 4"/>
              <p:cNvSpPr/>
              <p:nvPr/>
            </p:nvSpPr>
            <p:spPr>
              <a:xfrm>
                <a:off x="4895635" y="1979819"/>
                <a:ext cx="3673012" cy="1857816"/>
              </a:xfrm>
              <a:prstGeom prst="rect">
                <a:avLst/>
              </a:prstGeom>
            </p:spPr>
            <p:txBody>
              <a:bodyPr wrap="square">
                <a:spAutoFit/>
              </a:bodyPr>
              <a:lstStyle/>
              <a:p>
                <a:pPr algn="just">
                  <a:lnSpc>
                    <a:spcPct val="135000"/>
                  </a:lnSpc>
                  <a:spcBef>
                    <a:spcPts val="600"/>
                  </a:spcBef>
                  <a:spcAft>
                    <a:spcPts val="600"/>
                  </a:spcAft>
                </a:pPr>
                <a:r>
                  <a:rPr lang="en-US" sz="2000" dirty="0" smtClean="0">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nữ</a:t>
                </a:r>
                <a:r>
                  <a:rPr lang="en-US" sz="2000" dirty="0">
                    <a:latin typeface="+mn-lt"/>
                    <a:ea typeface="Times New Roman" panose="02020603050405020304" pitchFamily="18" charset="0"/>
                  </a:rPr>
                  <a:t> so </a:t>
                </a:r>
                <a:r>
                  <a:rPr lang="en-US" sz="2000" dirty="0" err="1">
                    <a:latin typeface="+mn-lt"/>
                    <a:ea typeface="Times New Roman" panose="02020603050405020304" pitchFamily="18" charset="0"/>
                  </a:rPr>
                  <a:t>với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cả</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nước</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NewRomanPSMT"/>
                            </a:rPr>
                          </m:ctrlPr>
                        </m:fPr>
                        <m:num>
                          <m:r>
                            <a:rPr lang="en-US" sz="2000" i="1">
                              <a:latin typeface="Cambria Math" panose="02040503050406030204" pitchFamily="18" charset="0"/>
                              <a:ea typeface="TimesNewRomanPSMT"/>
                            </a:rPr>
                            <m:t>48</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327</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923</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100</m:t>
                          </m:r>
                        </m:num>
                        <m:den>
                          <m:r>
                            <a:rPr lang="en-US" sz="2000" i="1">
                              <a:latin typeface="Cambria Math" panose="02040503050406030204" pitchFamily="18" charset="0"/>
                              <a:ea typeface="TimesNewRomanPSMT"/>
                            </a:rPr>
                            <m:t>96</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208</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984</m:t>
                          </m:r>
                        </m:den>
                      </m:f>
                      <m:r>
                        <a:rPr lang="en-US" sz="2000" i="1">
                          <a:latin typeface="Cambria Math" panose="02040503050406030204" pitchFamily="18" charset="0"/>
                          <a:ea typeface="TimesNewRomanPSMT"/>
                        </a:rPr>
                        <m:t>%=50,23%</m:t>
                      </m:r>
                    </m:oMath>
                  </m:oMathPara>
                </a14:m>
                <a:endParaRPr lang="en-US" sz="2000" dirty="0">
                  <a:latin typeface="+mn-lt"/>
                  <a:ea typeface="Calibri" panose="020F050202020403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895635" y="1979819"/>
                <a:ext cx="3673012" cy="1857816"/>
              </a:xfrm>
              <a:prstGeom prst="rect">
                <a:avLst/>
              </a:prstGeom>
              <a:blipFill rotWithShape="0">
                <a:blip r:embed="rId3"/>
                <a:stretch>
                  <a:fillRect l="-1658" r="-1658"/>
                </a:stretch>
              </a:blipFill>
            </p:spPr>
            <p:txBody>
              <a:bodyPr/>
              <a:lstStyle/>
              <a:p>
                <a:r>
                  <a:rPr lang="en-US">
                    <a:noFill/>
                  </a:rPr>
                  <a:t> </a:t>
                </a:r>
              </a:p>
            </p:txBody>
          </p:sp>
        </mc:Fallback>
      </mc:AlternateContent>
      <p:sp>
        <p:nvSpPr>
          <p:cNvPr id="21" name="Rounded Rectangular Callout 20"/>
          <p:cNvSpPr/>
          <p:nvPr/>
        </p:nvSpPr>
        <p:spPr>
          <a:xfrm>
            <a:off x="6061753" y="1109609"/>
            <a:ext cx="1037690" cy="575353"/>
          </a:xfrm>
          <a:prstGeom prst="wedgeRoundRectCallout">
            <a:avLst>
              <a:gd name="adj1" fmla="val -66455"/>
              <a:gd name="adj2" fmla="val 46429"/>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smtClean="0">
                <a:solidFill>
                  <a:srgbClr val="FFFFFF"/>
                </a:solidFill>
              </a:rPr>
              <a:t>Giải</a:t>
            </a:r>
            <a:endParaRPr lang="en-US" sz="2000" b="1" dirty="0">
              <a:solidFill>
                <a:srgbClr val="FFFFFF"/>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out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ppt_x</p:attrName>
                                        </p:attrNameLst>
                                      </p:cBhvr>
                                      <p:tavLst>
                                        <p:tav tm="0">
                                          <p:val>
                                            <p:strVal val="#ppt_x-#ppt_w*1.125000"/>
                                          </p:val>
                                        </p:tav>
                                        <p:tav tm="100000">
                                          <p:val>
                                            <p:strVal val="#ppt_x"/>
                                          </p:val>
                                        </p:tav>
                                      </p:tavLst>
                                    </p:anim>
                                    <p:animEffect transition="in" filter="wipe(righ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750"/>
                                        <p:tgtEl>
                                          <p:spTgt spid="5">
                                            <p:txEl>
                                              <p:pRg st="0" end="0"/>
                                            </p:txEl>
                                          </p:spTgt>
                                        </p:tgtEl>
                                      </p:cBhvr>
                                    </p:animEffect>
                                    <p:anim calcmode="lin" valueType="num">
                                      <p:cBhvr>
                                        <p:cTn id="25"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675"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7" dur="75" accel="100000" fill="hold">
                                          <p:stCondLst>
                                            <p:cond delay="675"/>
                                          </p:stCondLst>
                                        </p:cTn>
                                        <p:tgtEl>
                                          <p:spTgt spid="5">
                                            <p:txEl>
                                              <p:pRg st="0" end="0"/>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750"/>
                                        <p:tgtEl>
                                          <p:spTgt spid="5">
                                            <p:txEl>
                                              <p:pRg st="1" end="1"/>
                                            </p:txEl>
                                          </p:spTgt>
                                        </p:tgtEl>
                                      </p:cBhvr>
                                    </p:animEffect>
                                    <p:anim calcmode="lin" valueType="num">
                                      <p:cBhvr>
                                        <p:cTn id="31"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675"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3" dur="75" accel="100000" fill="hold">
                                          <p:stCondLst>
                                            <p:cond delay="675"/>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3123343" y="524409"/>
            <a:ext cx="2917861" cy="584775"/>
          </a:xfrm>
          <a:prstGeom prst="rect">
            <a:avLst/>
          </a:prstGeom>
          <a:noFill/>
        </p:spPr>
        <p:txBody>
          <a:bodyPr wrap="square" rtlCol="0">
            <a:spAutoFit/>
          </a:bodyPr>
          <a:lstStyle/>
          <a:p>
            <a:pPr algn="ctr"/>
            <a:r>
              <a:rPr lang="en-US" sz="3200" b="1" dirty="0" smtClean="0">
                <a:solidFill>
                  <a:schemeClr val="tx1">
                    <a:lumMod val="90000"/>
                    <a:lumOff val="10000"/>
                  </a:schemeClr>
                </a:solidFill>
              </a:rPr>
              <a:t>LUYỆN TẬP</a:t>
            </a:r>
            <a:endParaRPr lang="en-US" sz="3200" b="1" dirty="0">
              <a:solidFill>
                <a:schemeClr val="tx1">
                  <a:lumMod val="90000"/>
                  <a:lumOff val="10000"/>
                </a:schemeClr>
              </a:solidFill>
            </a:endParaRPr>
          </a:p>
        </p:txBody>
      </p:sp>
      <mc:AlternateContent xmlns:mc="http://schemas.openxmlformats.org/markup-compatibility/2006" xmlns:a14="http://schemas.microsoft.com/office/drawing/2010/main">
        <mc:Choice Requires="a14">
          <p:sp>
            <p:nvSpPr>
              <p:cNvPr id="7" name="TextBox 6"/>
              <p:cNvSpPr txBox="1"/>
              <p:nvPr/>
            </p:nvSpPr>
            <p:spPr>
              <a:xfrm>
                <a:off x="1464067" y="1245985"/>
                <a:ext cx="7176499" cy="3029099"/>
              </a:xfrm>
              <a:prstGeom prst="rect">
                <a:avLst/>
              </a:prstGeom>
              <a:noFill/>
            </p:spPr>
            <p:txBody>
              <a:bodyPr wrap="square" rtlCol="0">
                <a:spAutoFit/>
              </a:bodyPr>
              <a:lstStyle/>
              <a:p>
                <a:pPr algn="just">
                  <a:lnSpc>
                    <a:spcPct val="150000"/>
                  </a:lnSpc>
                </a:pPr>
                <a:r>
                  <a:rPr lang="en-US" sz="2400" b="1" dirty="0" smtClean="0"/>
                  <a:t>Bài 1 (SGK - tr65): </a:t>
                </a:r>
                <a:r>
                  <a:rPr lang="en-US" sz="2400" dirty="0" err="1" smtClean="0"/>
                  <a:t>Tính</a:t>
                </a:r>
                <a:r>
                  <a:rPr lang="en-US" sz="2400" dirty="0" smtClean="0"/>
                  <a:t> </a:t>
                </a:r>
                <a:r>
                  <a:rPr lang="en-US" sz="2400" dirty="0" err="1" smtClean="0"/>
                  <a:t>tỉ</a:t>
                </a:r>
                <a:r>
                  <a:rPr lang="en-US" sz="2400" dirty="0" smtClean="0"/>
                  <a:t> </a:t>
                </a:r>
                <a:r>
                  <a:rPr lang="en-US" sz="2400" dirty="0" err="1" smtClean="0"/>
                  <a:t>số</a:t>
                </a:r>
                <a:r>
                  <a:rPr lang="en-US" sz="2400" dirty="0" smtClean="0"/>
                  <a:t> </a:t>
                </a:r>
                <a:r>
                  <a:rPr lang="en-US" sz="2400" dirty="0" err="1" smtClean="0"/>
                  <a:t>của</a:t>
                </a:r>
                <a:endParaRPr lang="en-US" sz="2400" dirty="0" smtClean="0"/>
              </a:p>
              <a:p>
                <a:pPr algn="just">
                  <a:lnSpc>
                    <a:spcPct val="150000"/>
                  </a:lnSpc>
                </a:pPr>
                <a:r>
                  <a:rPr lang="en-US" sz="2400" dirty="0" smtClean="0"/>
                  <a:t>a)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3</m:t>
                        </m:r>
                      </m:den>
                    </m:f>
                  </m:oMath>
                </a14:m>
                <a:r>
                  <a:rPr lang="en-US" sz="2400" dirty="0" smtClean="0"/>
                  <a:t> m </a:t>
                </a:r>
                <a:r>
                  <a:rPr lang="en-US" sz="2400" dirty="0" err="1" smtClean="0"/>
                  <a:t>và</a:t>
                </a:r>
                <a:r>
                  <a:rPr lang="en-US" sz="2400" dirty="0" smtClean="0"/>
                  <a:t> 75cm</a:t>
                </a:r>
              </a:p>
              <a:p>
                <a:pPr algn="just">
                  <a:lnSpc>
                    <a:spcPct val="150000"/>
                  </a:lnSpc>
                </a:pPr>
                <a:r>
                  <a:rPr lang="en-US" sz="2400" dirty="0" smtClean="0"/>
                  <a:t>b)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7</m:t>
                        </m:r>
                      </m:num>
                      <m:den>
                        <m:r>
                          <a:rPr lang="en-US" sz="2800" b="0" i="1" smtClean="0">
                            <a:latin typeface="Cambria Math" panose="02040503050406030204" pitchFamily="18" charset="0"/>
                          </a:rPr>
                          <m:t>10</m:t>
                        </m:r>
                      </m:den>
                    </m:f>
                  </m:oMath>
                </a14:m>
                <a:r>
                  <a:rPr lang="en-US" sz="2400" dirty="0" smtClean="0"/>
                  <a:t> </a:t>
                </a:r>
                <a:r>
                  <a:rPr lang="en-US" sz="2400" dirty="0" err="1" smtClean="0"/>
                  <a:t>giờ</a:t>
                </a:r>
                <a:r>
                  <a:rPr lang="en-US" sz="2400" dirty="0" smtClean="0"/>
                  <a:t> </a:t>
                </a:r>
                <a:r>
                  <a:rPr lang="en-US" sz="2400" dirty="0" err="1" smtClean="0"/>
                  <a:t>và</a:t>
                </a:r>
                <a:r>
                  <a:rPr lang="en-US" sz="2400" dirty="0" smtClean="0"/>
                  <a:t> 25 </a:t>
                </a:r>
                <a:r>
                  <a:rPr lang="en-US" sz="2400" dirty="0" err="1" smtClean="0"/>
                  <a:t>phút</a:t>
                </a:r>
                <a:endParaRPr lang="en-US" sz="2400" dirty="0" smtClean="0"/>
              </a:p>
              <a:p>
                <a:pPr algn="just">
                  <a:lnSpc>
                    <a:spcPct val="150000"/>
                  </a:lnSpc>
                </a:pPr>
                <a:r>
                  <a:rPr lang="en-US" sz="2400" dirty="0" smtClean="0"/>
                  <a:t>c) 10 kg </a:t>
                </a:r>
                <a:r>
                  <a:rPr lang="en-US" sz="2400" dirty="0" err="1" smtClean="0"/>
                  <a:t>và</a:t>
                </a:r>
                <a:r>
                  <a:rPr lang="en-US" sz="2400" dirty="0" smtClean="0"/>
                  <a:t> 10 </a:t>
                </a:r>
                <a:r>
                  <a:rPr lang="en-US" sz="2400" dirty="0" err="1" smtClean="0"/>
                  <a:t>tạ</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464067" y="1245985"/>
                <a:ext cx="7176499" cy="3029099"/>
              </a:xfrm>
              <a:prstGeom prst="rect">
                <a:avLst/>
              </a:prstGeom>
              <a:blipFill rotWithShape="0">
                <a:blip r:embed="rId2"/>
                <a:stretch>
                  <a:fillRect l="-1274" b="-1610"/>
                </a:stretch>
              </a:blipFill>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345" y="2260315"/>
            <a:ext cx="3413967" cy="2537716"/>
          </a:xfrm>
          <a:prstGeom prst="rect">
            <a:avLst/>
          </a:prstGeom>
        </p:spPr>
      </p:pic>
    </p:spTree>
    <p:extLst>
      <p:ext uri="{BB962C8B-B14F-4D97-AF65-F5344CB8AC3E}">
        <p14:creationId xmlns:p14="http://schemas.microsoft.com/office/powerpoint/2010/main" val="3336746305"/>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48" name="Rectangle 4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12" name="Rectangle 11"/>
              <p:cNvSpPr/>
              <p:nvPr/>
            </p:nvSpPr>
            <p:spPr>
              <a:xfrm>
                <a:off x="2260314" y="459884"/>
                <a:ext cx="6077164" cy="4439549"/>
              </a:xfrm>
              <a:prstGeom prst="rect">
                <a:avLst/>
              </a:prstGeom>
            </p:spPr>
            <p:txBody>
              <a:bodyPr wrap="square">
                <a:spAutoFit/>
              </a:bodyPr>
              <a:lstStyle/>
              <a:p>
                <a:pPr algn="just">
                  <a:lnSpc>
                    <a:spcPct val="135000"/>
                  </a:lnSpc>
                  <a:spcBef>
                    <a:spcPts val="600"/>
                  </a:spcBef>
                  <a:spcAft>
                    <a:spcPts val="600"/>
                  </a:spcAft>
                </a:pPr>
                <a:r>
                  <a:rPr lang="en-GB" sz="2000" dirty="0">
                    <a:latin typeface="+mn-lt"/>
                    <a:ea typeface="Calibri" panose="020F0502020204030204" pitchFamily="34" charset="0"/>
                  </a:rPr>
                  <a:t>a) 75 cm = 0,75 m</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m:t>
                        </m:r>
                      </m:den>
                    </m:f>
                  </m:oMath>
                </a14:m>
                <a:r>
                  <a:rPr lang="en-GB" sz="2000" dirty="0">
                    <a:latin typeface="+mn-lt"/>
                    <a:ea typeface="Calibri" panose="020F0502020204030204" pitchFamily="34" charset="0"/>
                  </a:rPr>
                  <a:t> m </a:t>
                </a:r>
                <a:r>
                  <a:rPr lang="en-GB" sz="2000" dirty="0" err="1">
                    <a:latin typeface="+mn-lt"/>
                    <a:ea typeface="Calibri" panose="020F0502020204030204" pitchFamily="34" charset="0"/>
                  </a:rPr>
                  <a:t>và</a:t>
                </a:r>
                <a:r>
                  <a:rPr lang="en-GB" sz="2000" dirty="0">
                    <a:latin typeface="+mn-lt"/>
                    <a:ea typeface="Calibri" panose="020F0502020204030204" pitchFamily="34" charset="0"/>
                  </a:rPr>
                  <a:t> 75cm </a:t>
                </a:r>
                <a:r>
                  <a:rPr lang="en-GB" sz="2000" dirty="0" err="1">
                    <a:latin typeface="+mn-lt"/>
                    <a:ea typeface="Calibri" panose="020F0502020204030204" pitchFamily="34" charset="0"/>
                  </a:rPr>
                  <a:t>là</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m:t>
                        </m:r>
                      </m:den>
                    </m:f>
                  </m:oMath>
                </a14:m>
                <a:r>
                  <a:rPr lang="en-GB" sz="2000" dirty="0">
                    <a:latin typeface="+mn-lt"/>
                    <a:ea typeface="Calibri" panose="020F0502020204030204" pitchFamily="34" charset="0"/>
                  </a:rPr>
                  <a:t> : 0,75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3 .  0,75</m:t>
                        </m:r>
                      </m:den>
                    </m:f>
                    <m:r>
                      <a:rPr lang="en-GB" sz="2400" i="1">
                        <a:latin typeface="Cambria Math" panose="02040503050406030204" pitchFamily="18" charset="0"/>
                        <a:ea typeface="Calibri" panose="020F0502020204030204" pitchFamily="34" charset="0"/>
                      </a:rPr>
                      <m:t>= </m:t>
                    </m:r>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2,25</m:t>
                        </m:r>
                      </m:den>
                    </m:f>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b)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5</m:t>
                        </m:r>
                      </m:num>
                      <m:den>
                        <m:r>
                          <a:rPr lang="en-GB" sz="2400" i="1">
                            <a:latin typeface="Cambria Math" panose="02040503050406030204" pitchFamily="18" charset="0"/>
                            <a:ea typeface="Calibri" panose="020F0502020204030204" pitchFamily="34" charset="0"/>
                          </a:rPr>
                          <m:t>12</m:t>
                        </m:r>
                      </m:den>
                    </m:f>
                  </m:oMath>
                </a14:m>
                <a:r>
                  <a:rPr lang="en-GB" sz="2000" dirty="0">
                    <a:latin typeface="+mn-lt"/>
                    <a:ea typeface="Calibri" panose="020F0502020204030204" pitchFamily="34" charset="0"/>
                  </a:rPr>
                  <a:t> </a:t>
                </a:r>
                <a:r>
                  <a:rPr lang="en-GB" sz="2000" dirty="0" err="1">
                    <a:latin typeface="+mn-lt"/>
                    <a:ea typeface="Calibri" panose="020F0502020204030204" pitchFamily="34" charset="0"/>
                  </a:rPr>
                  <a:t>giờ</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7</m:t>
                        </m:r>
                      </m:num>
                      <m:den>
                        <m:r>
                          <a:rPr lang="en-GB" sz="2400" i="1">
                            <a:latin typeface="Cambria Math" panose="02040503050406030204" pitchFamily="18" charset="0"/>
                            <a:ea typeface="Calibri" panose="020F0502020204030204" pitchFamily="34" charset="0"/>
                          </a:rPr>
                          <m:t>10</m:t>
                        </m:r>
                      </m:den>
                    </m:f>
                    <m:r>
                      <a:rPr lang="en-GB" sz="2400" i="1">
                        <a:latin typeface="Cambria Math" panose="02040503050406030204" pitchFamily="18" charset="0"/>
                        <a:ea typeface="Calibri" panose="020F0502020204030204" pitchFamily="34" charset="0"/>
                      </a:rPr>
                      <m:t> </m:t>
                    </m:r>
                  </m:oMath>
                </a14:m>
                <a:r>
                  <a:rPr lang="en-GB" sz="2000" dirty="0" err="1">
                    <a:latin typeface="+mn-lt"/>
                    <a:ea typeface="Calibri" panose="020F0502020204030204" pitchFamily="34" charset="0"/>
                  </a:rPr>
                  <a:t>giờ</a:t>
                </a:r>
                <a:r>
                  <a:rPr lang="en-GB" sz="2000" dirty="0">
                    <a:latin typeface="+mn-lt"/>
                    <a:ea typeface="Calibri" panose="020F0502020204030204" pitchFamily="34" charset="0"/>
                  </a:rPr>
                  <a:t> </a:t>
                </a:r>
                <a:r>
                  <a:rPr lang="en-GB" sz="2000" dirty="0" err="1">
                    <a:latin typeface="+mn-lt"/>
                    <a:ea typeface="Calibri" panose="020F0502020204030204" pitchFamily="34" charset="0"/>
                  </a:rPr>
                  <a:t>và</a:t>
                </a:r>
                <a:r>
                  <a:rPr lang="en-GB" sz="2000" dirty="0">
                    <a:latin typeface="+mn-lt"/>
                    <a:ea typeface="Calibri" panose="020F0502020204030204" pitchFamily="34" charset="0"/>
                  </a:rPr>
                  <a:t>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a:t>
                </a:r>
                <a:r>
                  <a:rPr lang="en-GB" sz="24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7</m:t>
                        </m:r>
                      </m:num>
                      <m:den>
                        <m:r>
                          <a:rPr lang="en-GB" sz="2400" i="1">
                            <a:latin typeface="Cambria Math" panose="02040503050406030204" pitchFamily="18" charset="0"/>
                            <a:ea typeface="Calibri" panose="020F0502020204030204" pitchFamily="34" charset="0"/>
                          </a:rPr>
                          <m:t>10</m:t>
                        </m:r>
                      </m:den>
                    </m:f>
                  </m:oMath>
                </a14:m>
                <a:r>
                  <a:rPr lang="en-GB" sz="2400" dirty="0">
                    <a:latin typeface="+mn-lt"/>
                    <a:ea typeface="Calibri" panose="020F0502020204030204" pitchFamily="34" charset="0"/>
                  </a:rPr>
                  <a:t>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5</m:t>
                        </m:r>
                      </m:num>
                      <m:den>
                        <m:r>
                          <a:rPr lang="en-GB" sz="2400" i="1">
                            <a:latin typeface="Cambria Math" panose="02040503050406030204" pitchFamily="18" charset="0"/>
                            <a:ea typeface="Calibri" panose="020F0502020204030204" pitchFamily="34" charset="0"/>
                          </a:rPr>
                          <m:t>12</m:t>
                        </m:r>
                      </m:den>
                    </m:f>
                    <m:r>
                      <a:rPr lang="en-GB" sz="2400" i="1">
                        <a:latin typeface="Cambria Math" panose="02040503050406030204" pitchFamily="18" charset="0"/>
                        <a:ea typeface="Calibri" panose="020F0502020204030204" pitchFamily="34" charset="0"/>
                      </a:rPr>
                      <m:t>= </m:t>
                    </m:r>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42</m:t>
                        </m:r>
                      </m:num>
                      <m:den>
                        <m:r>
                          <a:rPr lang="en-GB" sz="2400" i="1">
                            <a:latin typeface="Cambria Math" panose="02040503050406030204" pitchFamily="18" charset="0"/>
                            <a:ea typeface="Calibri" panose="020F0502020204030204" pitchFamily="34" charset="0"/>
                          </a:rPr>
                          <m:t>25</m:t>
                        </m:r>
                      </m:den>
                    </m:f>
                    <m:r>
                      <a:rPr lang="en-GB" sz="2400" i="1">
                        <a:latin typeface="Cambria Math" panose="02040503050406030204" pitchFamily="18" charset="0"/>
                        <a:ea typeface="Calibri" panose="020F0502020204030204" pitchFamily="34" charset="0"/>
                      </a:rPr>
                      <m:t> </m:t>
                    </m:r>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c)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 1000 kg</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10 kg </a:t>
                </a:r>
                <a:r>
                  <a:rPr lang="en-GB" sz="2000" dirty="0" err="1">
                    <a:latin typeface="+mn-lt"/>
                    <a:ea typeface="Calibri" panose="020F0502020204030204" pitchFamily="34" charset="0"/>
                  </a:rPr>
                  <a:t>và</a:t>
                </a:r>
                <a:r>
                  <a:rPr lang="en-GB" sz="2000" dirty="0">
                    <a:latin typeface="+mn-lt"/>
                    <a:ea typeface="Calibri" panose="020F0502020204030204" pitchFamily="34" charset="0"/>
                  </a:rPr>
                  <a:t>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 10 : 1000 = 0,01</a:t>
                </a:r>
                <a:endParaRPr lang="en-US" sz="2000" dirty="0">
                  <a:latin typeface="+mn-lt"/>
                  <a:ea typeface="Calibri" panose="020F050202020403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260314" y="459884"/>
                <a:ext cx="6077164" cy="4439549"/>
              </a:xfrm>
              <a:prstGeom prst="rect">
                <a:avLst/>
              </a:prstGeom>
              <a:blipFill rotWithShape="0">
                <a:blip r:embed="rId3"/>
                <a:stretch>
                  <a:fillRect l="-1103"/>
                </a:stretch>
              </a:blipFill>
            </p:spPr>
            <p:txBody>
              <a:bodyPr/>
              <a:lstStyle/>
              <a:p>
                <a:r>
                  <a:rPr lang="en-US">
                    <a:noFill/>
                  </a:rPr>
                  <a:t> </a:t>
                </a:r>
              </a:p>
            </p:txBody>
          </p:sp>
        </mc:Fallback>
      </mc:AlternateContent>
      <p:sp>
        <p:nvSpPr>
          <p:cNvPr id="51" name="Rounded Rectangular Callout 50"/>
          <p:cNvSpPr/>
          <p:nvPr/>
        </p:nvSpPr>
        <p:spPr>
          <a:xfrm>
            <a:off x="827070" y="575353"/>
            <a:ext cx="1037690" cy="575353"/>
          </a:xfrm>
          <a:prstGeom prst="wedgeRoundRectCallout">
            <a:avLst>
              <a:gd name="adj1" fmla="val 67208"/>
              <a:gd name="adj2" fmla="val 44643"/>
              <a:gd name="adj3" fmla="val 16667"/>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smtClean="0">
                <a:solidFill>
                  <a:srgbClr val="FFFFFF"/>
                </a:solidFill>
              </a:rPr>
              <a:t>Giải</a:t>
            </a:r>
            <a:endParaRPr lang="en-US" sz="2000" b="1" dirty="0">
              <a:solidFill>
                <a:srgbClr val="FFFFFF"/>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441" y="1551398"/>
            <a:ext cx="1602519" cy="31036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p:tgtEl>
                                          <p:spTgt spid="51"/>
                                        </p:tgtEl>
                                        <p:attrNameLst>
                                          <p:attrName>ppt_y</p:attrName>
                                        </p:attrNameLst>
                                      </p:cBhvr>
                                      <p:tavLst>
                                        <p:tav tm="0">
                                          <p:val>
                                            <p:strVal val="#ppt_y+#ppt_h*1.125000"/>
                                          </p:val>
                                        </p:tav>
                                        <p:tav tm="100000">
                                          <p:val>
                                            <p:strVal val="#ppt_y"/>
                                          </p:val>
                                        </p:tav>
                                      </p:tavLst>
                                    </p:anim>
                                    <p:animEffect transition="in" filter="wipe(up)">
                                      <p:cBhvr>
                                        <p:cTn id="8" dur="500"/>
                                        <p:tgtEl>
                                          <p:spTgt spid="51"/>
                                        </p:tgtEl>
                                      </p:cBhvr>
                                    </p:animEffect>
                                  </p:child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wipe(left)">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dissolve">
                                      <p:cBhvr>
                                        <p:cTn id="24" dur="500"/>
                                        <p:tgtEl>
                                          <p:spTgt spid="12">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dissolv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anim calcmode="lin" valueType="num">
                                      <p:cBhvr additive="base">
                                        <p:cTn id="36"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287807" y="-3050911"/>
            <a:ext cx="4761746" cy="509199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01" name="Google Shape;801;p32"/>
          <p:cNvGrpSpPr/>
          <p:nvPr/>
        </p:nvGrpSpPr>
        <p:grpSpPr>
          <a:xfrm rot="728172">
            <a:off x="-247919" y="3303098"/>
            <a:ext cx="1784276" cy="1783851"/>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endParaRPr/>
            </a:p>
          </p:txBody>
        </p:sp>
      </p:grpSp>
      <p:grpSp>
        <p:nvGrpSpPr>
          <p:cNvPr id="805" name="Google Shape;805;p32"/>
          <p:cNvGrpSpPr/>
          <p:nvPr/>
        </p:nvGrpSpPr>
        <p:grpSpPr>
          <a:xfrm rot="624426">
            <a:off x="5269590" y="1426046"/>
            <a:ext cx="4761844" cy="5092095"/>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26" name="Google Shape;826;p32"/>
          <p:cNvGrpSpPr/>
          <p:nvPr/>
        </p:nvGrpSpPr>
        <p:grpSpPr>
          <a:xfrm>
            <a:off x="1470956" y="-69761"/>
            <a:ext cx="6349765" cy="5779004"/>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28" name="Google Shape;828;p32"/>
            <p:cNvSpPr/>
            <p:nvPr/>
          </p:nvSpPr>
          <p:spPr>
            <a:xfrm>
              <a:off x="2008462" y="435101"/>
              <a:ext cx="4755743"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842" name="Google Shape;842;p32"/>
          <p:cNvSpPr/>
          <p:nvPr/>
        </p:nvSpPr>
        <p:spPr>
          <a:xfrm>
            <a:off x="2541527" y="599569"/>
            <a:ext cx="4623369" cy="3518675"/>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sp>
        <p:nvSpPr>
          <p:cNvPr id="73" name="Google Shape;841;p32"/>
          <p:cNvSpPr txBox="1">
            <a:spLocks noGrp="1"/>
          </p:cNvSpPr>
          <p:nvPr>
            <p:ph type="subTitle" idx="1"/>
          </p:nvPr>
        </p:nvSpPr>
        <p:spPr>
          <a:xfrm>
            <a:off x="2662258" y="1265536"/>
            <a:ext cx="4325567" cy="905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600" b="1" dirty="0" smtClean="0">
                <a:solidFill>
                  <a:schemeClr val="tx1"/>
                </a:solidFill>
                <a:latin typeface="+mn-lt"/>
              </a:rPr>
              <a:t>BÀI 9: TỈ SỐ. </a:t>
            </a:r>
          </a:p>
          <a:p>
            <a:pPr marL="0" lvl="0" indent="0" algn="ctr" rtl="0">
              <a:lnSpc>
                <a:spcPct val="150000"/>
              </a:lnSpc>
              <a:spcBef>
                <a:spcPts val="0"/>
              </a:spcBef>
              <a:spcAft>
                <a:spcPts val="0"/>
              </a:spcAft>
              <a:buNone/>
            </a:pPr>
            <a:r>
              <a:rPr lang="en-US" sz="3600" b="1" dirty="0" smtClean="0">
                <a:solidFill>
                  <a:schemeClr val="tx1"/>
                </a:solidFill>
                <a:latin typeface="+mn-lt"/>
              </a:rPr>
              <a:t>TỈ SỐ PHẦN </a:t>
            </a:r>
            <a:r>
              <a:rPr lang="en-US" sz="3600" b="1" dirty="0" smtClean="0">
                <a:solidFill>
                  <a:schemeClr val="tx1"/>
                </a:solidFill>
                <a:latin typeface="+mn-lt"/>
              </a:rPr>
              <a:t>TRĂM</a:t>
            </a:r>
            <a:endParaRPr sz="36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 name="TextBox 8"/>
          <p:cNvSpPr txBox="1"/>
          <p:nvPr/>
        </p:nvSpPr>
        <p:spPr>
          <a:xfrm>
            <a:off x="657545" y="729465"/>
            <a:ext cx="3482939" cy="2400657"/>
          </a:xfrm>
          <a:prstGeom prst="rect">
            <a:avLst/>
          </a:prstGeom>
          <a:noFill/>
        </p:spPr>
        <p:txBody>
          <a:bodyPr wrap="square" rtlCol="0">
            <a:spAutoFit/>
          </a:bodyPr>
          <a:lstStyle/>
          <a:p>
            <a:pPr algn="just">
              <a:lnSpc>
                <a:spcPct val="150000"/>
              </a:lnSpc>
            </a:pPr>
            <a:r>
              <a:rPr lang="en-US" sz="2000" b="1" dirty="0" err="1" smtClean="0"/>
              <a:t>Bài</a:t>
            </a:r>
            <a:r>
              <a:rPr lang="en-US" sz="2000" b="1" dirty="0" smtClean="0"/>
              <a:t> 2 (SGK - tr65)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 </a:t>
            </a:r>
            <a:r>
              <a:rPr lang="en-US" sz="2000" dirty="0" err="1" smtClean="0"/>
              <a:t>của</a:t>
            </a:r>
            <a:r>
              <a:rPr lang="en-US" sz="2000" dirty="0" smtClean="0"/>
              <a:t>:</a:t>
            </a:r>
          </a:p>
          <a:p>
            <a:pPr marL="457200" indent="-457200" algn="just">
              <a:lnSpc>
                <a:spcPct val="150000"/>
              </a:lnSpc>
              <a:buAutoNum type="alphaLcParenR"/>
            </a:pPr>
            <a:r>
              <a:rPr lang="en-US" sz="2000" dirty="0" smtClean="0"/>
              <a:t>16 </a:t>
            </a:r>
            <a:r>
              <a:rPr lang="en-US" sz="2000" dirty="0" err="1" smtClean="0"/>
              <a:t>và</a:t>
            </a:r>
            <a:r>
              <a:rPr lang="en-US" sz="2000" dirty="0" smtClean="0"/>
              <a:t> 75</a:t>
            </a:r>
          </a:p>
          <a:p>
            <a:pPr marL="457200" indent="-457200" algn="just">
              <a:lnSpc>
                <a:spcPct val="150000"/>
              </a:lnSpc>
              <a:buAutoNum type="alphaLcParenR"/>
            </a:pPr>
            <a:r>
              <a:rPr lang="en-US" sz="2000" dirty="0" smtClean="0"/>
              <a:t>6,55 </a:t>
            </a:r>
            <a:r>
              <a:rPr lang="en-US" sz="2000" dirty="0" err="1" smtClean="0"/>
              <a:t>và</a:t>
            </a:r>
            <a:r>
              <a:rPr lang="en-US" sz="2000" dirty="0" smtClean="0"/>
              <a:t> 8,1</a:t>
            </a:r>
            <a:endParaRPr lang="en-US" sz="2000" dirty="0"/>
          </a:p>
        </p:txBody>
      </p:sp>
      <p:sp>
        <p:nvSpPr>
          <p:cNvPr id="11" name="Rounded Rectangle 10"/>
          <p:cNvSpPr/>
          <p:nvPr/>
        </p:nvSpPr>
        <p:spPr>
          <a:xfrm>
            <a:off x="6010382" y="590764"/>
            <a:ext cx="1099335" cy="523982"/>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dirty="0" err="1" smtClean="0">
                <a:solidFill>
                  <a:schemeClr val="bg1"/>
                </a:solidFill>
              </a:rPr>
              <a:t>Giải</a:t>
            </a:r>
            <a:endParaRPr lang="en-US" sz="2200" b="1" dirty="0">
              <a:solidFill>
                <a:schemeClr val="bg1"/>
              </a:solidFill>
            </a:endParaRPr>
          </a:p>
        </p:txBody>
      </p:sp>
      <mc:AlternateContent xmlns:mc="http://schemas.openxmlformats.org/markup-compatibility/2006" xmlns:a14="http://schemas.microsoft.com/office/drawing/2010/main">
        <mc:Choice Requires="a14">
          <p:sp>
            <p:nvSpPr>
              <p:cNvPr id="13" name="Rectangle 12"/>
              <p:cNvSpPr/>
              <p:nvPr/>
            </p:nvSpPr>
            <p:spPr>
              <a:xfrm>
                <a:off x="4885361" y="1368792"/>
                <a:ext cx="3683286" cy="3079817"/>
              </a:xfrm>
              <a:prstGeom prst="rect">
                <a:avLst/>
              </a:prstGeom>
            </p:spPr>
            <p:txBody>
              <a:bodyPr wrap="square">
                <a:spAutoFit/>
              </a:bodyPr>
              <a:lstStyle/>
              <a:p>
                <a:pPr algn="just">
                  <a:lnSpc>
                    <a:spcPct val="135000"/>
                  </a:lnSpc>
                  <a:spcBef>
                    <a:spcPts val="600"/>
                  </a:spcBef>
                  <a:spcAft>
                    <a:spcPts val="600"/>
                  </a:spcAft>
                </a:pPr>
                <a:r>
                  <a:rPr lang="en-US" sz="2000" dirty="0" smtClean="0">
                    <a:latin typeface="+mn-lt"/>
                    <a:ea typeface="Times New Roman" panose="02020603050405020304" pitchFamily="18" charset="0"/>
                  </a:rPr>
                  <a:t>a) </a:t>
                </a:r>
                <a:r>
                  <a:rPr lang="en-US" sz="2000" dirty="0" err="1" smtClean="0">
                    <a:latin typeface="+mn-lt"/>
                    <a:ea typeface="Times New Roman" panose="02020603050405020304" pitchFamily="18" charset="0"/>
                  </a:rPr>
                  <a:t>Tỉ</a:t>
                </a:r>
                <a:r>
                  <a:rPr lang="en-US" sz="2000" dirty="0" smtClean="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16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75 </a:t>
                </a:r>
                <a:r>
                  <a:rPr lang="en-US" sz="2000" dirty="0" err="1">
                    <a:latin typeface="+mn-lt"/>
                    <a:ea typeface="Times New Roman" panose="02020603050405020304" pitchFamily="18" charset="0"/>
                  </a:rPr>
                  <a:t>là</a:t>
                </a:r>
                <a:r>
                  <a:rPr lang="en-US" sz="2000" dirty="0" smtClean="0">
                    <a:latin typeface="+mn-lt"/>
                    <a:ea typeface="Times New Roman" panose="02020603050405020304" pitchFamily="18" charset="0"/>
                  </a:rPr>
                  <a:t>:  </a:t>
                </a:r>
                <a14:m>
                  <m:oMath xmlns:m="http://schemas.openxmlformats.org/officeDocument/2006/math">
                    <m:f>
                      <m:fPr>
                        <m:ctrlPr>
                          <a:rPr lang="en-US" sz="2000" i="1" smtClean="0">
                            <a:latin typeface="Cambria Math" panose="02040503050406030204" pitchFamily="18" charset="0"/>
                            <a:ea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rPr>
                          <m:t>16 .  100</m:t>
                        </m:r>
                      </m:num>
                      <m:den>
                        <m:r>
                          <a:rPr lang="en-US" sz="2000" i="1">
                            <a:latin typeface="Cambria Math" panose="02040503050406030204" pitchFamily="18" charset="0"/>
                            <a:ea typeface="Times New Roman" panose="02020603050405020304" pitchFamily="18" charset="0"/>
                          </a:rPr>
                          <m:t>75</m:t>
                        </m:r>
                      </m:den>
                    </m:f>
                    <m:r>
                      <a:rPr lang="en-US" sz="2000" i="1">
                        <a:latin typeface="Cambria Math" panose="02040503050406030204" pitchFamily="18" charset="0"/>
                        <a:ea typeface="Times New Roman" panose="02020603050405020304" pitchFamily="18" charset="0"/>
                      </a:rPr>
                      <m:t> %≈</m:t>
                    </m:r>
                    <m:r>
                      <a:rPr lang="en-US" sz="2000" i="1" smtClean="0">
                        <a:latin typeface="Cambria Math" panose="02040503050406030204" pitchFamily="18" charset="0"/>
                        <a:ea typeface="Times New Roman" panose="02020603050405020304" pitchFamily="18" charset="0"/>
                      </a:rPr>
                      <m:t>21,3%</m:t>
                    </m:r>
                  </m:oMath>
                </a14:m>
                <a:endParaRPr lang="en-US" sz="2000" dirty="0">
                  <a:effectLst/>
                  <a:latin typeface="+mn-lt"/>
                  <a:ea typeface="Times New Roman" panose="02020603050405020304" pitchFamily="18" charset="0"/>
                </a:endParaRPr>
              </a:p>
              <a:p>
                <a:pPr algn="just">
                  <a:lnSpc>
                    <a:spcPct val="135000"/>
                  </a:lnSpc>
                  <a:spcBef>
                    <a:spcPts val="600"/>
                  </a:spcBef>
                  <a:spcAft>
                    <a:spcPts val="600"/>
                  </a:spcAft>
                </a:pPr>
                <a:r>
                  <a:rPr lang="en-US" sz="2000" dirty="0">
                    <a:latin typeface="+mn-lt"/>
                    <a:ea typeface="Times New Roman" panose="02020603050405020304" pitchFamily="18" charset="0"/>
                  </a:rPr>
                  <a:t>b) </a:t>
                </a: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6,55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8,1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endParaRPr lang="en-US" sz="2000" dirty="0" smtClean="0">
                  <a:latin typeface="+mn-lt"/>
                  <a:ea typeface="Times New Roman" panose="02020603050405020304" pitchFamily="18"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rPr>
                            <m:t>6,55 .  100</m:t>
                          </m:r>
                        </m:num>
                        <m:den>
                          <m:r>
                            <a:rPr lang="en-US" sz="2000" i="1">
                              <a:latin typeface="Cambria Math" panose="02040503050406030204" pitchFamily="18" charset="0"/>
                              <a:ea typeface="Times New Roman" panose="02020603050405020304" pitchFamily="18" charset="0"/>
                            </a:rPr>
                            <m:t>8,1</m:t>
                          </m:r>
                        </m:den>
                      </m:f>
                      <m:r>
                        <a:rPr lang="en-US" sz="2000" i="1">
                          <a:latin typeface="Cambria Math" panose="02040503050406030204" pitchFamily="18" charset="0"/>
                          <a:ea typeface="Times New Roman" panose="02020603050405020304" pitchFamily="18" charset="0"/>
                        </a:rPr>
                        <m:t> %≈80,9%</m:t>
                      </m:r>
                    </m:oMath>
                  </m:oMathPara>
                </a14:m>
                <a:endParaRPr lang="en-US" sz="2000" dirty="0">
                  <a:effectLst/>
                  <a:latin typeface="+mn-lt"/>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885361" y="1368792"/>
                <a:ext cx="3683286" cy="3079817"/>
              </a:xfrm>
              <a:prstGeom prst="rect">
                <a:avLst/>
              </a:prstGeom>
              <a:blipFill rotWithShape="0">
                <a:blip r:embed="rId3"/>
                <a:stretch>
                  <a:fillRect l="-1653" r="-1653"/>
                </a:stretch>
              </a:blipFill>
            </p:spPr>
            <p:txBody>
              <a:bodyPr/>
              <a:lstStyle/>
              <a:p>
                <a:r>
                  <a:rPr lang="en-US">
                    <a:noFill/>
                  </a:rPr>
                  <a:t> </a:t>
                </a:r>
              </a:p>
            </p:txBody>
          </p:sp>
        </mc:Fallback>
      </mc:AlternateContent>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7356"/>
          <a:stretch/>
        </p:blipFill>
        <p:spPr>
          <a:xfrm>
            <a:off x="1190432" y="3135258"/>
            <a:ext cx="2417164" cy="163359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anim calcmode="lin" valueType="num">
                                      <p:cBhvr>
                                        <p:cTn id="2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500"/>
                                        <p:tgtEl>
                                          <p:spTgt spid="13">
                                            <p:txEl>
                                              <p:pRg st="1" end="1"/>
                                            </p:txEl>
                                          </p:spTgt>
                                        </p:tgtEl>
                                      </p:cBhvr>
                                    </p:animEffect>
                                    <p:anim calcmode="lin" valueType="num">
                                      <p:cBhvr>
                                        <p:cTn id="2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500"/>
                                        <p:tgtEl>
                                          <p:spTgt spid="13">
                                            <p:txEl>
                                              <p:pRg st="2" end="2"/>
                                            </p:txEl>
                                          </p:spTgt>
                                        </p:tgtEl>
                                      </p:cBhvr>
                                    </p:animEffect>
                                    <p:anim calcmode="lin" valueType="num">
                                      <p:cBhvr>
                                        <p:cTn id="3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 name="Rectangle 1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p:cNvSpPr txBox="1"/>
          <p:nvPr/>
        </p:nvSpPr>
        <p:spPr>
          <a:xfrm>
            <a:off x="739739" y="595902"/>
            <a:ext cx="5280917" cy="2400657"/>
          </a:xfrm>
          <a:prstGeom prst="rect">
            <a:avLst/>
          </a:prstGeom>
          <a:noFill/>
        </p:spPr>
        <p:txBody>
          <a:bodyPr wrap="square" rtlCol="0">
            <a:spAutoFit/>
          </a:bodyPr>
          <a:lstStyle/>
          <a:p>
            <a:pPr algn="just">
              <a:lnSpc>
                <a:spcPct val="150000"/>
              </a:lnSpc>
            </a:pPr>
            <a:r>
              <a:rPr lang="en-US" sz="2000" b="1" dirty="0" err="1" smtClean="0"/>
              <a:t>Bài</a:t>
            </a:r>
            <a:r>
              <a:rPr lang="en-US" sz="2000" b="1" dirty="0" smtClean="0"/>
              <a:t> 3 (SGK - tr65): </a:t>
            </a:r>
            <a:r>
              <a:rPr lang="en-US" sz="2000" dirty="0" err="1" smtClean="0"/>
              <a:t>Một</a:t>
            </a:r>
            <a:r>
              <a:rPr lang="en-US" sz="2000" dirty="0" smtClean="0"/>
              <a:t> </a:t>
            </a:r>
            <a:r>
              <a:rPr lang="en-US" sz="2000" dirty="0" err="1" smtClean="0"/>
              <a:t>doanh</a:t>
            </a:r>
            <a:r>
              <a:rPr lang="en-US" sz="2000" dirty="0" smtClean="0"/>
              <a:t> </a:t>
            </a:r>
            <a:r>
              <a:rPr lang="en-US" sz="2000" dirty="0" err="1" smtClean="0"/>
              <a:t>nghiệp</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số</a:t>
            </a:r>
            <a:r>
              <a:rPr lang="en-US" sz="2000" dirty="0" smtClean="0"/>
              <a:t> </a:t>
            </a:r>
            <a:r>
              <a:rPr lang="en-US" sz="2000" dirty="0" err="1" smtClean="0"/>
              <a:t>lượng</a:t>
            </a:r>
            <a:r>
              <a:rPr lang="en-US" sz="2000" dirty="0" smtClean="0"/>
              <a:t> xi </a:t>
            </a:r>
            <a:r>
              <a:rPr lang="en-US" sz="2000" dirty="0" err="1" smtClean="0"/>
              <a:t>măng</a:t>
            </a:r>
            <a:r>
              <a:rPr lang="en-US" sz="2000" dirty="0" smtClean="0"/>
              <a:t> </a:t>
            </a:r>
            <a:r>
              <a:rPr lang="en-US" sz="2000" dirty="0" err="1" smtClean="0"/>
              <a:t>bán</a:t>
            </a:r>
            <a:r>
              <a:rPr lang="en-US" sz="2000" dirty="0" smtClean="0"/>
              <a:t> </a:t>
            </a:r>
            <a:r>
              <a:rPr lang="en-US" sz="2000" dirty="0" err="1" smtClean="0"/>
              <a:t>được</a:t>
            </a:r>
            <a:r>
              <a:rPr lang="en-US" sz="2000" dirty="0" smtClean="0"/>
              <a:t> </a:t>
            </a:r>
            <a:r>
              <a:rPr lang="en-US" sz="2000" dirty="0" err="1" smtClean="0"/>
              <a:t>trong</a:t>
            </a:r>
            <a:r>
              <a:rPr lang="en-US" sz="2000" dirty="0" smtClean="0"/>
              <a:t> </a:t>
            </a:r>
            <a:r>
              <a:rPr lang="en-US" sz="2000" dirty="0" err="1" smtClean="0"/>
              <a:t>bốn</a:t>
            </a:r>
            <a:r>
              <a:rPr lang="en-US" sz="2000" dirty="0" smtClean="0"/>
              <a:t> </a:t>
            </a:r>
            <a:r>
              <a:rPr lang="en-US" sz="2000" dirty="0" err="1" smtClean="0"/>
              <a:t>tháng</a:t>
            </a:r>
            <a:r>
              <a:rPr lang="en-US" sz="2000" dirty="0" smtClean="0"/>
              <a:t> </a:t>
            </a:r>
            <a:r>
              <a:rPr lang="en-US" sz="2000" dirty="0" err="1" smtClean="0"/>
              <a:t>cuối</a:t>
            </a:r>
            <a:r>
              <a:rPr lang="en-US" sz="2000" dirty="0" smtClean="0"/>
              <a:t> </a:t>
            </a:r>
            <a:r>
              <a:rPr lang="en-US" sz="2000" dirty="0" err="1" smtClean="0"/>
              <a:t>năm</a:t>
            </a:r>
            <a:r>
              <a:rPr lang="en-US" sz="2000" dirty="0" smtClean="0"/>
              <a:t> 2019 ở </a:t>
            </a:r>
            <a:r>
              <a:rPr lang="en-US" sz="2000" dirty="0" err="1" smtClean="0"/>
              <a:t>biểu</a:t>
            </a:r>
            <a:r>
              <a:rPr lang="en-US" sz="2000" dirty="0" smtClean="0"/>
              <a:t> </a:t>
            </a:r>
            <a:r>
              <a:rPr lang="en-US" sz="2000" dirty="0" err="1" smtClean="0"/>
              <a:t>đồ</a:t>
            </a:r>
            <a:r>
              <a:rPr lang="en-US" sz="2000" dirty="0" smtClean="0"/>
              <a:t> </a:t>
            </a:r>
            <a:r>
              <a:rPr lang="en-US" sz="2000" i="1" dirty="0" err="1" smtClean="0"/>
              <a:t>Hình</a:t>
            </a:r>
            <a:r>
              <a:rPr lang="en-US" sz="2000" i="1" dirty="0" smtClean="0"/>
              <a:t> 1.</a:t>
            </a:r>
          </a:p>
          <a:p>
            <a:pPr marL="457200" indent="-457200" algn="just">
              <a:lnSpc>
                <a:spcPct val="150000"/>
              </a:lnSpc>
              <a:buAutoNum type="alphaLcParenR"/>
            </a:pPr>
            <a:r>
              <a:rPr lang="en-US" sz="2000" dirty="0" err="1" smtClean="0"/>
              <a:t>Hỏi</a:t>
            </a:r>
            <a:r>
              <a:rPr lang="en-US" sz="2000" dirty="0" smtClean="0"/>
              <a:t> </a:t>
            </a:r>
            <a:r>
              <a:rPr lang="en-US" sz="2000" dirty="0" err="1" smtClean="0"/>
              <a:t>tháng</a:t>
            </a:r>
            <a:r>
              <a:rPr lang="en-US" sz="2000" dirty="0" smtClean="0"/>
              <a:t> </a:t>
            </a:r>
            <a:r>
              <a:rPr lang="en-US" sz="2000" dirty="0" err="1" smtClean="0"/>
              <a:t>nào</a:t>
            </a:r>
            <a:r>
              <a:rPr lang="en-US" sz="2000" dirty="0" smtClean="0"/>
              <a:t> </a:t>
            </a:r>
            <a:r>
              <a:rPr lang="en-US" sz="2000" dirty="0" err="1" smtClean="0"/>
              <a:t>doanh</a:t>
            </a:r>
            <a:r>
              <a:rPr lang="en-US" sz="2000" dirty="0" smtClean="0"/>
              <a:t> </a:t>
            </a:r>
            <a:r>
              <a:rPr lang="en-US" sz="2000" dirty="0" err="1" smtClean="0"/>
              <a:t>nghiệp</a:t>
            </a:r>
            <a:r>
              <a:rPr lang="en-US" sz="2000" dirty="0" smtClean="0"/>
              <a:t> </a:t>
            </a:r>
            <a:r>
              <a:rPr lang="en-US" sz="2000" dirty="0" err="1" smtClean="0"/>
              <a:t>bán</a:t>
            </a:r>
            <a:r>
              <a:rPr lang="en-US" sz="2000" dirty="0" smtClean="0"/>
              <a:t> </a:t>
            </a:r>
            <a:r>
              <a:rPr lang="en-US" sz="2000" dirty="0" err="1" smtClean="0"/>
              <a:t>được</a:t>
            </a:r>
            <a:r>
              <a:rPr lang="en-US" sz="2000" dirty="0" smtClean="0"/>
              <a:t> </a:t>
            </a:r>
            <a:r>
              <a:rPr lang="en-US" sz="2000" dirty="0" err="1" smtClean="0"/>
              <a:t>nhiều</a:t>
            </a:r>
            <a:r>
              <a:rPr lang="en-US" sz="2000" dirty="0" smtClean="0"/>
              <a:t> xi </a:t>
            </a:r>
            <a:r>
              <a:rPr lang="en-US" sz="2000" dirty="0" err="1" smtClean="0"/>
              <a:t>măng</a:t>
            </a:r>
            <a:r>
              <a:rPr lang="en-US" sz="2000" dirty="0" smtClean="0"/>
              <a:t> </a:t>
            </a:r>
            <a:r>
              <a:rPr lang="en-US" sz="2000" dirty="0" err="1" smtClean="0"/>
              <a:t>nhất</a:t>
            </a:r>
            <a:r>
              <a:rPr lang="en-US" sz="2000" dirty="0" smtClean="0"/>
              <a:t>? </a:t>
            </a:r>
            <a:r>
              <a:rPr lang="en-US" sz="2000" dirty="0" err="1" smtClean="0"/>
              <a:t>Ít</a:t>
            </a:r>
            <a:r>
              <a:rPr lang="en-US" sz="2000" dirty="0" smtClean="0"/>
              <a:t> xi </a:t>
            </a:r>
            <a:r>
              <a:rPr lang="en-US" sz="2000" dirty="0" err="1" smtClean="0"/>
              <a:t>măng</a:t>
            </a:r>
            <a:r>
              <a:rPr lang="en-US" sz="2000" dirty="0" smtClean="0"/>
              <a:t> </a:t>
            </a:r>
            <a:r>
              <a:rPr lang="en-US" sz="2000" dirty="0" err="1" smtClean="0"/>
              <a:t>nhất</a:t>
            </a:r>
            <a:r>
              <a:rPr lang="en-US" sz="2000"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482" y="698642"/>
            <a:ext cx="2265327" cy="2465798"/>
          </a:xfrm>
          <a:prstGeom prst="rect">
            <a:avLst/>
          </a:prstGeom>
        </p:spPr>
      </p:pic>
      <p:sp>
        <p:nvSpPr>
          <p:cNvPr id="5" name="TextBox 4"/>
          <p:cNvSpPr txBox="1"/>
          <p:nvPr/>
        </p:nvSpPr>
        <p:spPr>
          <a:xfrm>
            <a:off x="734602" y="2996559"/>
            <a:ext cx="7551506" cy="1420325"/>
          </a:xfrm>
          <a:prstGeom prst="rect">
            <a:avLst/>
          </a:prstGeom>
          <a:noFill/>
        </p:spPr>
        <p:txBody>
          <a:bodyPr wrap="square" rtlCol="0">
            <a:spAutoFit/>
          </a:bodyPr>
          <a:lstStyle/>
          <a:p>
            <a:pPr>
              <a:lnSpc>
                <a:spcPct val="150000"/>
              </a:lnSpc>
            </a:pPr>
            <a:r>
              <a:rPr lang="en-US" sz="2000" dirty="0" smtClean="0"/>
              <a:t>b) </a:t>
            </a:r>
            <a:r>
              <a:rPr lang="en-US" sz="2000" dirty="0" err="1" smtClean="0"/>
              <a:t>Tính</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lượng</a:t>
            </a:r>
            <a:r>
              <a:rPr lang="en-US" sz="2000" dirty="0" smtClean="0"/>
              <a:t> xi </a:t>
            </a:r>
            <a:r>
              <a:rPr lang="en-US" sz="2000" dirty="0" err="1" smtClean="0"/>
              <a:t>măng</a:t>
            </a:r>
            <a:r>
              <a:rPr lang="en-US" sz="2000" dirty="0" smtClean="0"/>
              <a:t> </a:t>
            </a:r>
            <a:r>
              <a:rPr lang="en-US" sz="2000" dirty="0" err="1" smtClean="0"/>
              <a:t>bán</a:t>
            </a:r>
            <a:r>
              <a:rPr lang="en-US" sz="2000" dirty="0" smtClean="0"/>
              <a:t> </a:t>
            </a:r>
            <a:r>
              <a:rPr lang="en-US" sz="2000" dirty="0" err="1" smtClean="0"/>
              <a:t>ra</a:t>
            </a:r>
            <a:r>
              <a:rPr lang="en-US" sz="2000" dirty="0" smtClean="0"/>
              <a:t> </a:t>
            </a:r>
            <a:r>
              <a:rPr lang="en-US" sz="2000" dirty="0" err="1" smtClean="0"/>
              <a:t>trong</a:t>
            </a:r>
            <a:r>
              <a:rPr lang="en-US" sz="2000" dirty="0" smtClean="0"/>
              <a:t> </a:t>
            </a:r>
            <a:r>
              <a:rPr lang="en-US" sz="2000" dirty="0" err="1" smtClean="0"/>
              <a:t>tháng</a:t>
            </a:r>
            <a:r>
              <a:rPr lang="en-US" sz="2000" dirty="0" smtClean="0"/>
              <a:t> 12 </a:t>
            </a:r>
            <a:r>
              <a:rPr lang="en-US" sz="2000" dirty="0" err="1" smtClean="0"/>
              <a:t>và</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lượng</a:t>
            </a:r>
            <a:r>
              <a:rPr lang="en-US" sz="2000" dirty="0" smtClean="0"/>
              <a:t> xi </a:t>
            </a:r>
            <a:r>
              <a:rPr lang="en-US" sz="2000" dirty="0" err="1" smtClean="0"/>
              <a:t>măng</a:t>
            </a:r>
            <a:r>
              <a:rPr lang="en-US" sz="2000" dirty="0" smtClean="0"/>
              <a:t> </a:t>
            </a:r>
            <a:r>
              <a:rPr lang="en-US" sz="2000" dirty="0" err="1" smtClean="0"/>
              <a:t>bán</a:t>
            </a:r>
            <a:r>
              <a:rPr lang="en-US" sz="2000" dirty="0" smtClean="0"/>
              <a:t> </a:t>
            </a:r>
            <a:r>
              <a:rPr lang="en-US" sz="2000" dirty="0" err="1" smtClean="0"/>
              <a:t>ra</a:t>
            </a:r>
            <a:r>
              <a:rPr lang="en-US" sz="2000" dirty="0" smtClean="0"/>
              <a:t> </a:t>
            </a:r>
            <a:r>
              <a:rPr lang="en-US" sz="2000" dirty="0" err="1" smtClean="0"/>
              <a:t>trong</a:t>
            </a:r>
            <a:r>
              <a:rPr lang="en-US" sz="2000" dirty="0" smtClean="0"/>
              <a:t> </a:t>
            </a:r>
            <a:r>
              <a:rPr lang="en-US" sz="2000" dirty="0" err="1" smtClean="0"/>
              <a:t>cả</a:t>
            </a:r>
            <a:r>
              <a:rPr lang="en-US" sz="2000" dirty="0" smtClean="0"/>
              <a:t> </a:t>
            </a:r>
            <a:r>
              <a:rPr lang="en-US" sz="2000" dirty="0" err="1" smtClean="0"/>
              <a:t>bốn</a:t>
            </a:r>
            <a:r>
              <a:rPr lang="en-US" sz="2000" dirty="0" smtClean="0"/>
              <a:t> </a:t>
            </a:r>
            <a:r>
              <a:rPr lang="en-US" sz="2000" dirty="0" err="1" smtClean="0"/>
              <a:t>tháng</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đơn</a:t>
            </a:r>
            <a:r>
              <a:rPr lang="en-US" sz="2000" dirty="0" smtClean="0"/>
              <a:t> </a:t>
            </a:r>
            <a:r>
              <a:rPr lang="en-US" sz="2000" dirty="0" err="1" smtClean="0"/>
              <a:t>vị</a:t>
            </a:r>
            <a:r>
              <a:rPr lang="en-US" sz="2000" dirty="0" smtClean="0"/>
              <a:t>.</a:t>
            </a:r>
            <a:endParaRPr lang="en-US" sz="20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6" name="Rectangle 15"/>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3" name="Rectangle 2"/>
              <p:cNvSpPr/>
              <p:nvPr/>
            </p:nvSpPr>
            <p:spPr>
              <a:xfrm>
                <a:off x="1222625" y="297953"/>
                <a:ext cx="7356296" cy="4662430"/>
              </a:xfrm>
              <a:prstGeom prst="rect">
                <a:avLst/>
              </a:prstGeom>
            </p:spPr>
            <p:txBody>
              <a:bodyPr wrap="square">
                <a:spAutoFit/>
              </a:bodyPr>
              <a:lstStyle/>
              <a:p>
                <a:pPr algn="just">
                  <a:lnSpc>
                    <a:spcPct val="150000"/>
                  </a:lnSpc>
                </a:pPr>
                <a:r>
                  <a:rPr lang="vi-VN" sz="2000" dirty="0"/>
                  <a:t>a) Tháng 12 doanh nghiệp bán được nhiều xi măng nhất</a:t>
                </a:r>
              </a:p>
              <a:p>
                <a:pPr algn="just">
                  <a:lnSpc>
                    <a:spcPct val="150000"/>
                  </a:lnSpc>
                </a:pPr>
                <a:r>
                  <a:rPr lang="vi-VN" sz="2000" dirty="0"/>
                  <a:t>    Tháng 9 và tháng 10 doanh nghiệp bán được ít xi măng nhất</a:t>
                </a:r>
              </a:p>
              <a:p>
                <a:pPr algn="just">
                  <a:lnSpc>
                    <a:spcPct val="150000"/>
                  </a:lnSpc>
                </a:pPr>
                <a:r>
                  <a:rPr lang="vi-VN" sz="2000" dirty="0"/>
                  <a:t>b) Lượng xi măng bán ra trong tháng 12 là: </a:t>
                </a:r>
                <a:endParaRPr lang="en-US" sz="2000" dirty="0" smtClean="0"/>
              </a:p>
              <a:p>
                <a:pPr algn="ctr">
                  <a:lnSpc>
                    <a:spcPct val="150000"/>
                  </a:lnSpc>
                </a:pPr>
                <a:r>
                  <a:rPr lang="vi-VN" sz="2000" dirty="0" smtClean="0"/>
                  <a:t>30 </a:t>
                </a:r>
                <a:r>
                  <a:rPr lang="vi-VN" sz="2000" dirty="0"/>
                  <a:t>. 4  + 15 = 135 (tấn)</a:t>
                </a:r>
              </a:p>
              <a:p>
                <a:pPr algn="just">
                  <a:lnSpc>
                    <a:spcPct val="150000"/>
                  </a:lnSpc>
                </a:pPr>
                <a:r>
                  <a:rPr lang="vi-VN" sz="2000" dirty="0"/>
                  <a:t>Lượng xi măng bán ra trong cả 4 tháng là: </a:t>
                </a:r>
                <a:endParaRPr lang="en-US" sz="2000" dirty="0" smtClean="0"/>
              </a:p>
              <a:p>
                <a:pPr algn="ctr">
                  <a:lnSpc>
                    <a:spcPct val="150000"/>
                  </a:lnSpc>
                </a:pPr>
                <a:r>
                  <a:rPr lang="vi-VN" sz="2000" dirty="0" smtClean="0"/>
                  <a:t>30 </a:t>
                </a:r>
                <a:r>
                  <a:rPr lang="vi-VN" sz="2000" dirty="0"/>
                  <a:t>. 3 + 30 . 3 + 30 . 4 + 135 = 435 (tấn)</a:t>
                </a:r>
              </a:p>
              <a:p>
                <a:pPr algn="just">
                  <a:lnSpc>
                    <a:spcPct val="150000"/>
                  </a:lnSpc>
                </a:pPr>
                <a:r>
                  <a:rPr lang="vi-VN" sz="2000" dirty="0"/>
                  <a:t>Tỉ số phần trăm của số lượng xi măng bán ra trong tháng 12 và tổng lượng xi măng bán ra trong cả bốn tháng là:</a:t>
                </a: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vi-VN" sz="2000" i="1">
                              <a:latin typeface="Cambria Math" panose="02040503050406030204" pitchFamily="18" charset="0"/>
                            </a:rPr>
                            <m:t>135.100</m:t>
                          </m:r>
                        </m:num>
                        <m:den>
                          <m:r>
                            <a:rPr lang="vi-VN" sz="2000" i="1">
                              <a:latin typeface="Cambria Math" panose="02040503050406030204" pitchFamily="18" charset="0"/>
                            </a:rPr>
                            <m:t>435</m:t>
                          </m:r>
                        </m:den>
                      </m:f>
                      <m:r>
                        <a:rPr lang="vi-VN" sz="2000" i="1">
                          <a:latin typeface="Cambria Math" panose="02040503050406030204" pitchFamily="18" charset="0"/>
                        </a:rPr>
                        <m:t> %≈31%</m:t>
                      </m:r>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1222625" y="297953"/>
                <a:ext cx="7356296" cy="4662430"/>
              </a:xfrm>
              <a:prstGeom prst="rect">
                <a:avLst/>
              </a:prstGeom>
              <a:blipFill rotWithShape="0">
                <a:blip r:embed="rId3"/>
                <a:stretch>
                  <a:fillRect l="-912" r="-912"/>
                </a:stretch>
              </a:blipFill>
            </p:spPr>
            <p:txBody>
              <a:bodyPr/>
              <a:lstStyle/>
              <a:p>
                <a:r>
                  <a:rPr lang="en-US">
                    <a:noFill/>
                  </a:rPr>
                  <a:t> </a:t>
                </a:r>
              </a:p>
            </p:txBody>
          </p:sp>
        </mc:Fallback>
      </mc:AlternateContent>
      <p:sp>
        <p:nvSpPr>
          <p:cNvPr id="18" name="Rounded Rectangular Callout 17"/>
          <p:cNvSpPr/>
          <p:nvPr/>
        </p:nvSpPr>
        <p:spPr>
          <a:xfrm>
            <a:off x="308225" y="441789"/>
            <a:ext cx="760288" cy="482886"/>
          </a:xfrm>
          <a:prstGeom prst="wedgeRoundRectCallout">
            <a:avLst>
              <a:gd name="adj1" fmla="val 67208"/>
              <a:gd name="adj2" fmla="val 44643"/>
              <a:gd name="adj3" fmla="val 16667"/>
            </a:avLst>
          </a:prstGeom>
          <a:solidFill>
            <a:schemeClr val="accent3">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err="1" smtClean="0">
                <a:solidFill>
                  <a:srgbClr val="FFFFFF"/>
                </a:solidFill>
              </a:rPr>
              <a:t>Giải</a:t>
            </a:r>
            <a:endParaRPr lang="en-US" sz="2000" b="1" dirty="0">
              <a:solidFill>
                <a:srgbClr val="FFFFFF"/>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750"/>
                                        <p:tgtEl>
                                          <p:spTgt spid="3">
                                            <p:txEl>
                                              <p:pRg st="2" end="2"/>
                                            </p:txEl>
                                          </p:spTgt>
                                        </p:tgtEl>
                                      </p:cBhvr>
                                    </p:animEffect>
                                    <p:anim calcmode="lin" valueType="num">
                                      <p:cBhvr>
                                        <p:cTn id="2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6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5" dur="75" accel="100000" fill="hold">
                                          <p:stCondLst>
                                            <p:cond delay="675"/>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6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75" accel="100000" fill="hold">
                                          <p:stCondLst>
                                            <p:cond delay="675"/>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750"/>
                                        <p:tgtEl>
                                          <p:spTgt spid="3">
                                            <p:txEl>
                                              <p:pRg st="4" end="4"/>
                                            </p:txEl>
                                          </p:spTgt>
                                        </p:tgtEl>
                                      </p:cBhvr>
                                    </p:animEffect>
                                    <p:anim calcmode="lin" valueType="num">
                                      <p:cBhvr>
                                        <p:cTn id="35"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6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750"/>
                                        <p:tgtEl>
                                          <p:spTgt spid="3">
                                            <p:txEl>
                                              <p:pRg st="5" end="5"/>
                                            </p:txEl>
                                          </p:spTgt>
                                        </p:tgtEl>
                                      </p:cBhvr>
                                    </p:animEffect>
                                    <p:anim calcmode="lin" valueType="num">
                                      <p:cBhvr>
                                        <p:cTn id="41"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6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3" dur="75" accel="100000" fill="hold">
                                          <p:stCondLst>
                                            <p:cond delay="675"/>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750"/>
                                        <p:tgtEl>
                                          <p:spTgt spid="3">
                                            <p:txEl>
                                              <p:pRg st="6" end="6"/>
                                            </p:txEl>
                                          </p:spTgt>
                                        </p:tgtEl>
                                      </p:cBhvr>
                                    </p:animEffect>
                                    <p:anim calcmode="lin" valueType="num">
                                      <p:cBhvr>
                                        <p:cTn id="47"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6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9" dur="75" accel="100000" fill="hold">
                                          <p:stCondLst>
                                            <p:cond delay="675"/>
                                          </p:stCondLst>
                                        </p:cTn>
                                        <p:tgtEl>
                                          <p:spTgt spid="3">
                                            <p:txEl>
                                              <p:pRg st="6" end="6"/>
                                            </p:txEl>
                                          </p:spTgt>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750"/>
                                        <p:tgtEl>
                                          <p:spTgt spid="3">
                                            <p:txEl>
                                              <p:pRg st="7" end="7"/>
                                            </p:txEl>
                                          </p:spTgt>
                                        </p:tgtEl>
                                      </p:cBhvr>
                                    </p:animEffect>
                                    <p:anim calcmode="lin" valueType="num">
                                      <p:cBhvr>
                                        <p:cTn id="53"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6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5" dur="75" accel="100000" fill="hold">
                                          <p:stCondLst>
                                            <p:cond delay="6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1047215" y="934071"/>
            <a:ext cx="2643422" cy="2812195"/>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117382" y="1961908"/>
            <a:ext cx="2459813" cy="584775"/>
          </a:xfrm>
          <a:prstGeom prst="rect">
            <a:avLst/>
          </a:prstGeom>
          <a:noFill/>
        </p:spPr>
        <p:txBody>
          <a:bodyPr wrap="square" rtlCol="0">
            <a:spAutoFit/>
          </a:bodyPr>
          <a:lstStyle/>
          <a:p>
            <a:pPr algn="ctr"/>
            <a:r>
              <a:rPr lang="en-US" sz="3200" b="1" dirty="0" smtClean="0"/>
              <a:t>VẬN DỤNG</a:t>
            </a:r>
            <a:endParaRPr lang="en-US" sz="3200" b="1" dirty="0"/>
          </a:p>
        </p:txBody>
      </p:sp>
      <p:sp>
        <p:nvSpPr>
          <p:cNvPr id="10" name="Rectangle 9"/>
          <p:cNvSpPr/>
          <p:nvPr/>
        </p:nvSpPr>
        <p:spPr>
          <a:xfrm>
            <a:off x="4905910" y="2048495"/>
            <a:ext cx="3621641" cy="2400657"/>
          </a:xfrm>
          <a:prstGeom prst="rect">
            <a:avLst/>
          </a:prstGeom>
        </p:spPr>
        <p:txBody>
          <a:bodyPr wrap="square">
            <a:spAutoFit/>
          </a:bodyPr>
          <a:lstStyle/>
          <a:p>
            <a:pPr algn="just">
              <a:lnSpc>
                <a:spcPct val="150000"/>
              </a:lnSpc>
            </a:pPr>
            <a:r>
              <a:rPr lang="vi-VN" sz="2000" b="1" dirty="0"/>
              <a:t>Bài 1: </a:t>
            </a:r>
            <a:r>
              <a:rPr lang="vi-VN" sz="2000" dirty="0"/>
              <a:t>Một người đi bộ một phút được 50 m và một người đi xe đạp một giờ được 8 km. Tính tỉ số vận tốc của người đi bộ và người đi xe đạp.</a:t>
            </a:r>
            <a:endParaRPr lang="en-US" sz="2000" dirty="0"/>
          </a:p>
        </p:txBody>
      </p:sp>
      <p:sp>
        <p:nvSpPr>
          <p:cNvPr id="12" name="Rounded Rectangular Callout 11"/>
          <p:cNvSpPr/>
          <p:nvPr/>
        </p:nvSpPr>
        <p:spPr>
          <a:xfrm>
            <a:off x="5413196" y="631771"/>
            <a:ext cx="2607067" cy="1037690"/>
          </a:xfrm>
          <a:prstGeom prst="wedgeRoundRectCallout">
            <a:avLst>
              <a:gd name="adj1" fmla="val -34759"/>
              <a:gd name="adj2" fmla="val 75331"/>
              <a:gd name="adj3" fmla="val 16667"/>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smtClean="0">
                <a:solidFill>
                  <a:srgbClr val="002060"/>
                </a:solidFill>
              </a:rPr>
              <a:t>Hoàn</a:t>
            </a:r>
            <a:r>
              <a:rPr lang="en-US" sz="2000" dirty="0" smtClean="0">
                <a:solidFill>
                  <a:srgbClr val="002060"/>
                </a:solidFill>
              </a:rPr>
              <a:t> </a:t>
            </a:r>
            <a:r>
              <a:rPr lang="en-US" sz="2000" dirty="0" err="1" smtClean="0">
                <a:solidFill>
                  <a:srgbClr val="002060"/>
                </a:solidFill>
              </a:rPr>
              <a:t>thành</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bài</a:t>
            </a:r>
            <a:r>
              <a:rPr lang="en-US" sz="2000" dirty="0" smtClean="0">
                <a:solidFill>
                  <a:srgbClr val="002060"/>
                </a:solidFill>
              </a:rPr>
              <a:t> </a:t>
            </a:r>
            <a:r>
              <a:rPr lang="en-US" sz="2000" dirty="0" err="1" smtClean="0">
                <a:solidFill>
                  <a:srgbClr val="002060"/>
                </a:solidFill>
              </a:rPr>
              <a:t>tập</a:t>
            </a:r>
            <a:r>
              <a:rPr lang="en-US" sz="2000" dirty="0" smtClean="0">
                <a:solidFill>
                  <a:srgbClr val="002060"/>
                </a:solidFill>
              </a:rPr>
              <a:t> </a:t>
            </a:r>
            <a:r>
              <a:rPr lang="en-US" sz="2000" dirty="0" err="1" smtClean="0">
                <a:solidFill>
                  <a:srgbClr val="002060"/>
                </a:solidFill>
              </a:rPr>
              <a:t>sau</a:t>
            </a:r>
            <a:r>
              <a:rPr lang="en-US" sz="2000" dirty="0" smtClean="0">
                <a:solidFill>
                  <a:srgbClr val="002060"/>
                </a:solidFill>
              </a:rPr>
              <a:t>:</a:t>
            </a:r>
            <a:endParaRPr lang="en-US" sz="2000" dirty="0">
              <a:solidFill>
                <a:srgbClr val="002060"/>
              </a:solidFill>
            </a:endParaRP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grpSp>
        <p:nvGrpSpPr>
          <p:cNvPr id="1613" name="Google Shape;1613;p61"/>
          <p:cNvGrpSpPr/>
          <p:nvPr/>
        </p:nvGrpSpPr>
        <p:grpSpPr>
          <a:xfrm>
            <a:off x="2164569" y="238804"/>
            <a:ext cx="6469992" cy="4838066"/>
            <a:chOff x="7567300" y="1541100"/>
            <a:chExt cx="3167100" cy="3386750"/>
          </a:xfrm>
        </p:grpSpPr>
        <p:sp>
          <p:nvSpPr>
            <p:cNvPr id="1614" name="Google Shape;1614;p61"/>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1"/>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1"/>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1"/>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1"/>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1"/>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1"/>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1"/>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1"/>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1"/>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1"/>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1"/>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1"/>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1"/>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1"/>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1"/>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1"/>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1"/>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1"/>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1"/>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61"/>
          <p:cNvGrpSpPr/>
          <p:nvPr/>
        </p:nvGrpSpPr>
        <p:grpSpPr>
          <a:xfrm rot="222938">
            <a:off x="293734" y="672522"/>
            <a:ext cx="2038499" cy="1941495"/>
            <a:chOff x="1938604" y="1358625"/>
            <a:chExt cx="1232946" cy="1174275"/>
          </a:xfrm>
        </p:grpSpPr>
        <p:sp>
          <p:nvSpPr>
            <p:cNvPr id="1635" name="Google Shape;1635;p61"/>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1"/>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1"/>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1"/>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923732" y="1242737"/>
            <a:ext cx="1495931" cy="461665"/>
          </a:xfrm>
          <a:prstGeom prst="rect">
            <a:avLst/>
          </a:prstGeom>
          <a:noFill/>
        </p:spPr>
        <p:txBody>
          <a:bodyPr wrap="square" rtlCol="0">
            <a:spAutoFit/>
          </a:bodyPr>
          <a:lstStyle/>
          <a:p>
            <a:r>
              <a:rPr lang="en-US" sz="2400" b="1" dirty="0" err="1" smtClean="0"/>
              <a:t>Giải</a:t>
            </a:r>
            <a:endParaRPr lang="en-US" sz="2400" b="1" dirty="0"/>
          </a:p>
        </p:txBody>
      </p:sp>
      <mc:AlternateContent xmlns:mc="http://schemas.openxmlformats.org/markup-compatibility/2006" xmlns:a14="http://schemas.microsoft.com/office/drawing/2010/main">
        <mc:Choice Requires="a14">
          <p:sp>
            <p:nvSpPr>
              <p:cNvPr id="7" name="TextBox 6"/>
              <p:cNvSpPr txBox="1"/>
              <p:nvPr/>
            </p:nvSpPr>
            <p:spPr>
              <a:xfrm>
                <a:off x="2917860" y="863029"/>
                <a:ext cx="5578867" cy="4165692"/>
              </a:xfrm>
              <a:prstGeom prst="rect">
                <a:avLst/>
              </a:prstGeom>
              <a:noFill/>
            </p:spPr>
            <p:txBody>
              <a:bodyPr wrap="square" rtlCol="0">
                <a:spAutoFit/>
              </a:bodyPr>
              <a:lstStyle/>
              <a:p>
                <a:pPr>
                  <a:lnSpc>
                    <a:spcPct val="150000"/>
                  </a:lnSpc>
                </a:pPr>
                <a:r>
                  <a:rPr lang="en-US" sz="2000" dirty="0" smtClean="0"/>
                  <a:t>Ta </a:t>
                </a:r>
                <a:r>
                  <a:rPr lang="en-US" sz="2000" dirty="0" err="1" smtClean="0"/>
                  <a:t>có</a:t>
                </a:r>
                <a:r>
                  <a:rPr lang="en-US" sz="2000" dirty="0" smtClean="0"/>
                  <a:t>: 1’ = 60s; 8km = 8 000m; 1h = 3 600s</a:t>
                </a:r>
              </a:p>
              <a:p>
                <a:pPr>
                  <a:lnSpc>
                    <a:spcPct val="150000"/>
                  </a:lnSpc>
                </a:pP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đi</a:t>
                </a:r>
                <a:r>
                  <a:rPr lang="en-US" sz="2000" dirty="0" smtClean="0"/>
                  <a:t> </a:t>
                </a:r>
                <a:r>
                  <a:rPr lang="en-US" sz="2000" dirty="0" err="1" smtClean="0"/>
                  <a:t>bộ</a:t>
                </a:r>
                <a:r>
                  <a:rPr lang="en-US" sz="2000" dirty="0" smtClean="0"/>
                  <a:t> </a:t>
                </a:r>
                <a:r>
                  <a:rPr lang="en-US" sz="2000" dirty="0" err="1" smtClean="0"/>
                  <a:t>là</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50</m:t>
                        </m:r>
                      </m:num>
                      <m:den>
                        <m:r>
                          <a:rPr lang="en-US" sz="2400" b="0" i="1" smtClean="0">
                            <a:latin typeface="Cambria Math" panose="02040503050406030204" pitchFamily="18" charset="0"/>
                          </a:rPr>
                          <m:t>60</m:t>
                        </m:r>
                      </m:den>
                    </m:f>
                  </m:oMath>
                </a14:m>
                <a:r>
                  <a:rPr lang="en-US" sz="2000" dirty="0" smtClean="0"/>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smtClean="0"/>
                  <a:t> (m/s)</a:t>
                </a:r>
              </a:p>
              <a:p>
                <a:pPr algn="just">
                  <a:lnSpc>
                    <a:spcPct val="150000"/>
                  </a:lnSpc>
                </a:pP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đi</a:t>
                </a:r>
                <a:r>
                  <a:rPr lang="en-US" sz="2000" dirty="0" smtClean="0"/>
                  <a:t> </a:t>
                </a:r>
                <a:r>
                  <a:rPr lang="en-US" sz="2000" dirty="0" err="1" smtClean="0"/>
                  <a:t>xe</a:t>
                </a:r>
                <a:r>
                  <a:rPr lang="en-US" sz="2000" dirty="0" smtClean="0"/>
                  <a:t> </a:t>
                </a:r>
                <a:r>
                  <a:rPr lang="en-US" sz="2000" dirty="0" err="1" smtClean="0"/>
                  <a:t>đạp</a:t>
                </a:r>
                <a:r>
                  <a:rPr lang="en-US" sz="2000" dirty="0" smtClean="0"/>
                  <a:t> </a:t>
                </a:r>
                <a:r>
                  <a:rPr lang="en-US" sz="2000" dirty="0" err="1" smtClean="0"/>
                  <a:t>là</a:t>
                </a:r>
                <a:r>
                  <a:rPr lang="en-US" sz="2000" dirty="0" smtClean="0"/>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8 000</m:t>
                        </m:r>
                      </m:num>
                      <m:den>
                        <m:r>
                          <a:rPr lang="en-US" sz="2000" b="0" i="1" smtClean="0">
                            <a:latin typeface="Cambria Math" panose="02040503050406030204" pitchFamily="18" charset="0"/>
                          </a:rPr>
                          <m:t>3 600</m:t>
                        </m:r>
                      </m:den>
                    </m:f>
                  </m:oMath>
                </a14:m>
                <a:r>
                  <a:rPr lang="en-US" sz="1800" dirty="0"/>
                  <a:t>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20</m:t>
                        </m:r>
                      </m:num>
                      <m:den>
                        <m:r>
                          <a:rPr lang="en-US" sz="2000" b="0" i="1" smtClean="0">
                            <a:latin typeface="Cambria Math" panose="02040503050406030204" pitchFamily="18" charset="0"/>
                          </a:rPr>
                          <m:t>9</m:t>
                        </m:r>
                      </m:den>
                    </m:f>
                  </m:oMath>
                </a14:m>
                <a:r>
                  <a:rPr lang="en-US" sz="2000" dirty="0" smtClean="0"/>
                  <a:t> (m/s)</a:t>
                </a:r>
              </a:p>
              <a:p>
                <a:pPr algn="just">
                  <a:lnSpc>
                    <a:spcPct val="150000"/>
                  </a:lnSpc>
                </a:pPr>
                <a:r>
                  <a:rPr lang="en-US" sz="2000" dirty="0" err="1" smtClean="0"/>
                  <a:t>Tỉ</a:t>
                </a:r>
                <a:r>
                  <a:rPr lang="en-US" sz="2000" dirty="0" smtClean="0"/>
                  <a:t> </a:t>
                </a:r>
                <a:r>
                  <a:rPr lang="en-US" sz="2000" dirty="0" err="1" smtClean="0"/>
                  <a:t>số</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đi</a:t>
                </a:r>
                <a:r>
                  <a:rPr lang="en-US" sz="2000" dirty="0" smtClean="0"/>
                  <a:t> </a:t>
                </a:r>
                <a:r>
                  <a:rPr lang="en-US" sz="2000" dirty="0" err="1" smtClean="0"/>
                  <a:t>bộ</a:t>
                </a:r>
                <a:r>
                  <a:rPr lang="en-US" sz="2000" dirty="0" smtClean="0"/>
                  <a:t> </a:t>
                </a:r>
                <a:r>
                  <a:rPr lang="en-US" sz="2000" dirty="0" err="1" smtClean="0"/>
                  <a:t>và</a:t>
                </a:r>
                <a:r>
                  <a:rPr lang="en-US" sz="2000" dirty="0" smtClean="0"/>
                  <a:t> </a:t>
                </a:r>
                <a:r>
                  <a:rPr lang="en-US" sz="2000" dirty="0" err="1" smtClean="0"/>
                  <a:t>người</a:t>
                </a:r>
                <a:r>
                  <a:rPr lang="en-US" sz="2000" dirty="0" smtClean="0"/>
                  <a:t> </a:t>
                </a:r>
                <a:r>
                  <a:rPr lang="en-US" sz="2000" dirty="0" err="1" smtClean="0"/>
                  <a:t>đi</a:t>
                </a:r>
                <a:r>
                  <a:rPr lang="en-US" sz="2000" dirty="0" smtClean="0"/>
                  <a:t> </a:t>
                </a:r>
                <a:r>
                  <a:rPr lang="en-US" sz="2000" dirty="0" err="1" smtClean="0"/>
                  <a:t>xe</a:t>
                </a:r>
                <a:r>
                  <a:rPr lang="en-US" sz="2000" dirty="0" smtClean="0"/>
                  <a:t> </a:t>
                </a:r>
                <a:r>
                  <a:rPr lang="en-US" sz="2000" dirty="0" err="1" smtClean="0"/>
                  <a:t>đạp</a:t>
                </a:r>
                <a:r>
                  <a:rPr lang="en-US" sz="2000" dirty="0" smtClean="0"/>
                  <a:t> </a:t>
                </a:r>
                <a:r>
                  <a:rPr lang="en-US" sz="2000" dirty="0" err="1" smtClean="0"/>
                  <a:t>là</a:t>
                </a:r>
                <a:r>
                  <a:rPr lang="en-US" sz="2000" dirty="0" smtClean="0"/>
                  <a:t>:  </a:t>
                </a:r>
                <a14:m>
                  <m:oMath xmlns:m="http://schemas.openxmlformats.org/officeDocument/2006/math">
                    <m:f>
                      <m:fPr>
                        <m:ctrlPr>
                          <a:rPr lang="en-US" sz="2400" i="1" smtClean="0">
                            <a:latin typeface="Cambria Math" panose="02040503050406030204" pitchFamily="18" charset="0"/>
                          </a:rPr>
                        </m:ctrlPr>
                      </m:fPr>
                      <m:num>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num>
                      <m:den>
                        <m:f>
                          <m:fPr>
                            <m:ctrlPr>
                              <a:rPr lang="en-US" sz="2400" i="1" smtClean="0">
                                <a:latin typeface="Cambria Math" panose="02040503050406030204" pitchFamily="18" charset="0"/>
                              </a:rPr>
                            </m:ctrlPr>
                          </m:fPr>
                          <m:num>
                            <m:r>
                              <a:rPr lang="en-US" sz="2400" b="0" i="1" smtClean="0">
                                <a:latin typeface="Cambria Math" panose="02040503050406030204" pitchFamily="18" charset="0"/>
                              </a:rPr>
                              <m:t>20</m:t>
                            </m:r>
                          </m:num>
                          <m:den>
                            <m:r>
                              <a:rPr lang="en-US" sz="2400" b="0" i="1" smtClean="0">
                                <a:latin typeface="Cambria Math" panose="02040503050406030204" pitchFamily="18" charset="0"/>
                              </a:rPr>
                              <m:t>9</m:t>
                            </m:r>
                          </m:den>
                        </m:f>
                      </m:den>
                    </m:f>
                  </m:oMath>
                </a14:m>
                <a:r>
                  <a:rPr lang="en-US" sz="2000" dirty="0" smtClean="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8</m:t>
                        </m:r>
                      </m:den>
                    </m:f>
                  </m:oMath>
                </a14:m>
                <a:r>
                  <a:rPr lang="en-US" sz="2000" dirty="0" smtClean="0"/>
                  <a:t> </a:t>
                </a:r>
              </a:p>
              <a:p>
                <a:pPr algn="just">
                  <a:lnSpc>
                    <a:spcPct val="150000"/>
                  </a:lnSpc>
                </a:pPr>
                <a:endParaRPr lang="en-US" sz="20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2917860" y="863029"/>
                <a:ext cx="5578867" cy="4165692"/>
              </a:xfrm>
              <a:prstGeom prst="rect">
                <a:avLst/>
              </a:prstGeom>
              <a:blipFill rotWithShape="0">
                <a:blip r:embed="rId3"/>
                <a:stretch>
                  <a:fillRect l="-1202" r="-109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anim calcmode="lin" valueType="num">
                                      <p:cBhvr>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anim calcmode="lin" valueType="num">
                                      <p:cBhvr>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anim calcmode="lin" valueType="num">
                                      <p:cBhvr>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38" name="Rectangle 3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955497" y="581537"/>
            <a:ext cx="6986426" cy="1881990"/>
          </a:xfrm>
          <a:prstGeom prst="rect">
            <a:avLst/>
          </a:prstGeom>
        </p:spPr>
        <p:txBody>
          <a:bodyPr wrap="square">
            <a:spAutoFit/>
          </a:bodyPr>
          <a:lstStyle/>
          <a:p>
            <a:pPr algn="just">
              <a:lnSpc>
                <a:spcPct val="150000"/>
              </a:lnSpc>
            </a:pPr>
            <a:r>
              <a:rPr lang="vi-VN" sz="2000" b="1" dirty="0"/>
              <a:t>Bài 2: </a:t>
            </a:r>
            <a:r>
              <a:rPr lang="vi-VN" sz="2000" dirty="0"/>
              <a:t>Trong một cuộc thi trồng cây lớp 6A trồng được 25 cây, lớp 6B trông được 20 cây, lớp 6C trồng được 30 cây. Tính tỉ số phần trăm số cây của lớp 6A so với tổng số cây của cả 3 lớp (làm tròn đến hàng đơn vị</a:t>
            </a:r>
            <a:r>
              <a:rPr lang="vi-VN" sz="2000" dirty="0" smtClean="0"/>
              <a:t>).</a:t>
            </a:r>
            <a:endParaRPr lang="vi-VN" sz="2000" dirty="0"/>
          </a:p>
        </p:txBody>
      </p:sp>
      <p:sp>
        <p:nvSpPr>
          <p:cNvPr id="10" name="TextBox 9"/>
          <p:cNvSpPr txBox="1"/>
          <p:nvPr/>
        </p:nvSpPr>
        <p:spPr>
          <a:xfrm>
            <a:off x="3698697" y="2547991"/>
            <a:ext cx="1715784"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1" name="TextBox 10"/>
              <p:cNvSpPr txBox="1"/>
              <p:nvPr/>
            </p:nvSpPr>
            <p:spPr>
              <a:xfrm>
                <a:off x="1114746" y="2926971"/>
                <a:ext cx="6935056" cy="1678088"/>
              </a:xfrm>
              <a:prstGeom prst="rect">
                <a:avLst/>
              </a:prstGeom>
              <a:noFill/>
            </p:spPr>
            <p:txBody>
              <a:bodyPr wrap="square" rtlCol="0">
                <a:spAutoFit/>
              </a:bodyPr>
              <a:lstStyle/>
              <a:p>
                <a:pPr algn="just">
                  <a:lnSpc>
                    <a:spcPct val="150000"/>
                  </a:lnSpc>
                </a:pPr>
                <a:r>
                  <a:rPr lang="en-US" sz="2000" dirty="0" smtClean="0"/>
                  <a:t>Tổng </a:t>
                </a:r>
                <a:r>
                  <a:rPr lang="en-US" sz="2000" dirty="0" err="1" smtClean="0"/>
                  <a:t>số</a:t>
                </a:r>
                <a:r>
                  <a:rPr lang="en-US" sz="2000" dirty="0" smtClean="0"/>
                  <a:t> </a:t>
                </a:r>
                <a:r>
                  <a:rPr lang="en-US" sz="2000" dirty="0" err="1" smtClean="0"/>
                  <a:t>cây</a:t>
                </a:r>
                <a:r>
                  <a:rPr lang="en-US" sz="2000" dirty="0" smtClean="0"/>
                  <a:t> 3 </a:t>
                </a:r>
                <a:r>
                  <a:rPr lang="en-US" sz="2000" dirty="0" err="1" smtClean="0"/>
                  <a:t>lớp</a:t>
                </a:r>
                <a:r>
                  <a:rPr lang="en-US" sz="2000" dirty="0" smtClean="0"/>
                  <a:t> </a:t>
                </a:r>
                <a:r>
                  <a:rPr lang="en-US" sz="2000" dirty="0" err="1" smtClean="0"/>
                  <a:t>trồng</a:t>
                </a:r>
                <a:r>
                  <a:rPr lang="en-US" sz="2000" dirty="0" smtClean="0"/>
                  <a:t> </a:t>
                </a:r>
                <a:r>
                  <a:rPr lang="en-US" sz="2000" dirty="0" err="1" smtClean="0"/>
                  <a:t>được</a:t>
                </a:r>
                <a:r>
                  <a:rPr lang="en-US" sz="2000" dirty="0" smtClean="0"/>
                  <a:t> </a:t>
                </a:r>
                <a:r>
                  <a:rPr lang="en-US" sz="2000" dirty="0" err="1" smtClean="0"/>
                  <a:t>là</a:t>
                </a:r>
                <a:r>
                  <a:rPr lang="en-US" sz="2000" dirty="0" smtClean="0"/>
                  <a:t>: 25 + 20 + 30 = 75 (</a:t>
                </a:r>
                <a:r>
                  <a:rPr lang="en-US" sz="2000" dirty="0" err="1" smtClean="0"/>
                  <a:t>cây</a:t>
                </a:r>
                <a:r>
                  <a:rPr lang="en-US" sz="2000" dirty="0" smtClean="0"/>
                  <a:t>)</a:t>
                </a:r>
              </a:p>
              <a:p>
                <a:pPr algn="just">
                  <a:lnSpc>
                    <a:spcPct val="150000"/>
                  </a:lnSpc>
                </a:pPr>
                <a:r>
                  <a:rPr lang="en-US" sz="2000" dirty="0" err="1" smtClean="0"/>
                  <a:t>Tỉ</a:t>
                </a:r>
                <a:r>
                  <a:rPr lang="en-US" sz="2000" dirty="0" smtClean="0"/>
                  <a:t> </a:t>
                </a:r>
                <a:r>
                  <a:rPr lang="en-US" sz="2000" dirty="0" err="1" smtClean="0"/>
                  <a:t>số</a:t>
                </a:r>
                <a:r>
                  <a:rPr lang="en-US" sz="2000" dirty="0" smtClean="0"/>
                  <a:t> </a:t>
                </a:r>
                <a:r>
                  <a:rPr lang="en-US" sz="2000" dirty="0" err="1" smtClean="0"/>
                  <a:t>phần</a:t>
                </a:r>
                <a:r>
                  <a:rPr lang="en-US" sz="2000" dirty="0" smtClean="0"/>
                  <a:t> </a:t>
                </a:r>
                <a:r>
                  <a:rPr lang="en-US" sz="2000" dirty="0" err="1" smtClean="0"/>
                  <a:t>trăm</a:t>
                </a:r>
                <a:r>
                  <a:rPr lang="en-US" sz="2000" dirty="0" smtClean="0"/>
                  <a:t> </a:t>
                </a:r>
                <a:r>
                  <a:rPr lang="en-US" sz="2000" dirty="0" err="1" smtClean="0"/>
                  <a:t>số</a:t>
                </a:r>
                <a:r>
                  <a:rPr lang="en-US" sz="2000" dirty="0" smtClean="0"/>
                  <a:t> </a:t>
                </a:r>
                <a:r>
                  <a:rPr lang="en-US" sz="2000" dirty="0" err="1" smtClean="0"/>
                  <a:t>cây</a:t>
                </a:r>
                <a:r>
                  <a:rPr lang="en-US" sz="2000" dirty="0" smtClean="0"/>
                  <a:t> </a:t>
                </a:r>
                <a:r>
                  <a:rPr lang="en-US" sz="2000" dirty="0" err="1" smtClean="0"/>
                  <a:t>của</a:t>
                </a:r>
                <a:r>
                  <a:rPr lang="en-US" sz="2000" dirty="0" smtClean="0"/>
                  <a:t> </a:t>
                </a:r>
                <a:r>
                  <a:rPr lang="en-US" sz="2000" dirty="0" err="1" smtClean="0"/>
                  <a:t>lớp</a:t>
                </a:r>
                <a:r>
                  <a:rPr lang="en-US" sz="2000" dirty="0" smtClean="0"/>
                  <a:t> 6A so </a:t>
                </a:r>
                <a:r>
                  <a:rPr lang="en-US" sz="2000" dirty="0" err="1" smtClean="0"/>
                  <a:t>với</a:t>
                </a:r>
                <a:r>
                  <a:rPr lang="en-US" sz="2000" dirty="0" smtClean="0"/>
                  <a:t> </a:t>
                </a:r>
                <a:r>
                  <a:rPr lang="en-US" sz="2000" dirty="0" err="1" smtClean="0"/>
                  <a:t>tổng</a:t>
                </a:r>
                <a:r>
                  <a:rPr lang="en-US" sz="2000" dirty="0" smtClean="0"/>
                  <a:t> </a:t>
                </a:r>
                <a:r>
                  <a:rPr lang="en-US" sz="2000" dirty="0" err="1" smtClean="0"/>
                  <a:t>số</a:t>
                </a:r>
                <a:r>
                  <a:rPr lang="en-US" sz="2000" dirty="0" smtClean="0"/>
                  <a:t> </a:t>
                </a:r>
                <a:r>
                  <a:rPr lang="en-US" sz="2000" dirty="0" err="1" smtClean="0"/>
                  <a:t>cây</a:t>
                </a:r>
                <a:r>
                  <a:rPr lang="en-US" sz="2000" dirty="0" smtClean="0"/>
                  <a:t> </a:t>
                </a:r>
                <a:r>
                  <a:rPr lang="en-US" sz="2000" dirty="0" err="1" smtClean="0"/>
                  <a:t>của</a:t>
                </a:r>
                <a:r>
                  <a:rPr lang="en-US" sz="2000" dirty="0" smtClean="0"/>
                  <a:t> </a:t>
                </a:r>
                <a:r>
                  <a:rPr lang="en-US" sz="2000" dirty="0" err="1" smtClean="0"/>
                  <a:t>cả</a:t>
                </a:r>
                <a:r>
                  <a:rPr lang="en-US" sz="2000" dirty="0" smtClean="0"/>
                  <a:t> 3 </a:t>
                </a:r>
                <a:r>
                  <a:rPr lang="en-US" sz="2000" dirty="0" err="1" smtClean="0"/>
                  <a:t>lớp</a:t>
                </a:r>
                <a:r>
                  <a:rPr lang="en-US" sz="2000" dirty="0" smtClean="0"/>
                  <a:t> </a:t>
                </a:r>
                <a:r>
                  <a:rPr lang="en-US" sz="2000" dirty="0" err="1" smtClean="0"/>
                  <a:t>là</a:t>
                </a:r>
                <a:r>
                  <a:rPr lang="en-US" sz="2000" dirty="0" smtClean="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25</m:t>
                        </m:r>
                      </m:num>
                      <m:den>
                        <m:r>
                          <a:rPr lang="en-US" sz="2000" b="0" i="1" smtClean="0">
                            <a:latin typeface="Cambria Math" panose="02040503050406030204" pitchFamily="18" charset="0"/>
                          </a:rPr>
                          <m:t>75</m:t>
                        </m:r>
                      </m:den>
                    </m:f>
                  </m:oMath>
                </a14:m>
                <a:r>
                  <a:rPr lang="en-US" sz="2000" dirty="0" smtClean="0"/>
                  <a:t> . 100% </a:t>
                </a:r>
                <a14:m>
                  <m:oMath xmlns:m="http://schemas.openxmlformats.org/officeDocument/2006/math">
                    <m:r>
                      <a:rPr lang="vi-VN" sz="2000" i="1">
                        <a:latin typeface="Cambria Math" panose="02040503050406030204" pitchFamily="18" charset="0"/>
                      </a:rPr>
                      <m:t>≈</m:t>
                    </m:r>
                    <m:r>
                      <a:rPr lang="en-US" sz="2000" b="0" i="1" smtClean="0">
                        <a:latin typeface="Cambria Math" panose="02040503050406030204" pitchFamily="18" charset="0"/>
                      </a:rPr>
                      <m:t>33</m:t>
                    </m:r>
                    <m:r>
                      <a:rPr lang="vi-VN" sz="2000" i="1">
                        <a:latin typeface="Cambria Math" panose="02040503050406030204" pitchFamily="18" charset="0"/>
                      </a:rPr>
                      <m:t>%</m:t>
                    </m:r>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114746" y="2926971"/>
                <a:ext cx="6935056" cy="1678088"/>
              </a:xfrm>
              <a:prstGeom prst="rect">
                <a:avLst/>
              </a:prstGeom>
              <a:blipFill rotWithShape="0">
                <a:blip r:embed="rId3"/>
                <a:stretch>
                  <a:fillRect l="-967" r="-879"/>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barn(inVertical)">
                                      <p:cBhvr>
                                        <p:cTn id="2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606174" y="0"/>
            <a:ext cx="8424809" cy="5806346"/>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63"/>
          <p:cNvGrpSpPr/>
          <p:nvPr/>
        </p:nvGrpSpPr>
        <p:grpSpPr>
          <a:xfrm rot="-279179">
            <a:off x="399991" y="107731"/>
            <a:ext cx="1838728" cy="1857924"/>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836684" y="751244"/>
            <a:ext cx="1479479" cy="461665"/>
          </a:xfrm>
          <a:prstGeom prst="rect">
            <a:avLst/>
          </a:prstGeom>
          <a:noFill/>
        </p:spPr>
        <p:txBody>
          <a:bodyPr wrap="square" rtlCol="0">
            <a:spAutoFit/>
          </a:bodyPr>
          <a:lstStyle/>
          <a:p>
            <a:r>
              <a:rPr lang="en-US" sz="2400" b="1" dirty="0" err="1" smtClean="0">
                <a:solidFill>
                  <a:schemeClr val="tx2">
                    <a:lumMod val="10000"/>
                  </a:schemeClr>
                </a:solidFill>
              </a:rPr>
              <a:t>Bài</a:t>
            </a:r>
            <a:r>
              <a:rPr lang="en-US" sz="2400" b="1" dirty="0" smtClean="0">
                <a:solidFill>
                  <a:schemeClr val="tx2">
                    <a:lumMod val="10000"/>
                  </a:schemeClr>
                </a:solidFill>
              </a:rPr>
              <a:t> 3</a:t>
            </a:r>
            <a:endParaRPr lang="en-US" sz="2400" b="1" dirty="0">
              <a:solidFill>
                <a:schemeClr val="tx2">
                  <a:lumMod val="10000"/>
                </a:schemeClr>
              </a:solidFill>
            </a:endParaRPr>
          </a:p>
        </p:txBody>
      </p:sp>
      <p:sp>
        <p:nvSpPr>
          <p:cNvPr id="23" name="Rectangle 22"/>
          <p:cNvSpPr/>
          <p:nvPr/>
        </p:nvSpPr>
        <p:spPr>
          <a:xfrm>
            <a:off x="2278731" y="139358"/>
            <a:ext cx="6153299" cy="1477328"/>
          </a:xfrm>
          <a:prstGeom prst="rect">
            <a:avLst/>
          </a:prstGeom>
        </p:spPr>
        <p:txBody>
          <a:bodyPr wrap="square">
            <a:spAutoFit/>
          </a:bodyPr>
          <a:lstStyle/>
          <a:p>
            <a:pPr algn="just">
              <a:lnSpc>
                <a:spcPct val="150000"/>
              </a:lnSpc>
            </a:pPr>
            <a:r>
              <a:rPr lang="vi-VN" sz="2000" dirty="0"/>
              <a:t>Nếu tăng một cạnh của hình chữ nhật thêm 20% độ dài của nó và giảm cạnh kia đi 20% độ dài của nó thì diện tích của hình chữ nhật đó thay đổi như thế nào?</a:t>
            </a:r>
            <a:endParaRPr lang="en-US" sz="2000" dirty="0"/>
          </a:p>
        </p:txBody>
      </p:sp>
      <p:sp>
        <p:nvSpPr>
          <p:cNvPr id="24" name="TextBox 23"/>
          <p:cNvSpPr txBox="1"/>
          <p:nvPr/>
        </p:nvSpPr>
        <p:spPr>
          <a:xfrm>
            <a:off x="4130212" y="1665466"/>
            <a:ext cx="1880170"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1455594" y="1971479"/>
                <a:ext cx="7379778" cy="3518079"/>
              </a:xfrm>
              <a:prstGeom prst="rect">
                <a:avLst/>
              </a:prstGeom>
              <a:noFill/>
            </p:spPr>
            <p:txBody>
              <a:bodyPr wrap="square" rtlCol="0">
                <a:spAutoFit/>
              </a:bodyPr>
              <a:lstStyle/>
              <a:p>
                <a:pPr algn="just">
                  <a:lnSpc>
                    <a:spcPct val="150000"/>
                  </a:lnSpc>
                </a:pPr>
                <a:r>
                  <a:rPr lang="en-US" sz="2000" dirty="0" smtClean="0"/>
                  <a:t>Gọi </a:t>
                </a:r>
                <a:r>
                  <a:rPr lang="en-US" sz="2000" dirty="0" err="1" smtClean="0"/>
                  <a:t>hai</a:t>
                </a:r>
                <a:r>
                  <a:rPr lang="en-US" sz="2000" dirty="0" smtClean="0"/>
                  <a:t> </a:t>
                </a:r>
                <a:r>
                  <a:rPr lang="en-US" sz="2000" dirty="0" err="1" smtClean="0"/>
                  <a:t>cạnh</a:t>
                </a:r>
                <a:r>
                  <a:rPr lang="en-US" sz="2000" dirty="0" smtClean="0"/>
                  <a:t> </a:t>
                </a:r>
                <a:r>
                  <a:rPr lang="en-US" sz="2000" dirty="0" err="1" smtClean="0"/>
                  <a:t>của</a:t>
                </a:r>
                <a:r>
                  <a:rPr lang="en-US" sz="2000" dirty="0" smtClean="0"/>
                  <a:t> </a:t>
                </a:r>
                <a:r>
                  <a:rPr lang="en-US" sz="2000" dirty="0" err="1" smtClean="0"/>
                  <a:t>hình</a:t>
                </a:r>
                <a:r>
                  <a:rPr lang="en-US" sz="2000" dirty="0" smtClean="0"/>
                  <a:t> </a:t>
                </a:r>
                <a:r>
                  <a:rPr lang="en-US" sz="2000" dirty="0" err="1" smtClean="0"/>
                  <a:t>chữ</a:t>
                </a:r>
                <a:r>
                  <a:rPr lang="en-US" sz="2000" dirty="0" smtClean="0"/>
                  <a:t> </a:t>
                </a:r>
                <a:r>
                  <a:rPr lang="en-US" sz="2000" dirty="0" err="1" smtClean="0"/>
                  <a:t>nhật</a:t>
                </a:r>
                <a:r>
                  <a:rPr lang="en-US" sz="2000" dirty="0" smtClean="0"/>
                  <a:t> </a:t>
                </a:r>
                <a:r>
                  <a:rPr lang="en-US" sz="2000" dirty="0" err="1" smtClean="0"/>
                  <a:t>là</a:t>
                </a:r>
                <a:r>
                  <a:rPr lang="en-US" sz="2000" dirty="0" smtClean="0"/>
                  <a:t> x, y. </a:t>
                </a:r>
                <a:r>
                  <a:rPr lang="en-US" sz="2000" dirty="0" err="1" smtClean="0"/>
                  <a:t>Diện</a:t>
                </a:r>
                <a:r>
                  <a:rPr lang="en-US" sz="2000" dirty="0" smtClean="0"/>
                  <a:t> </a:t>
                </a:r>
                <a:r>
                  <a:rPr lang="en-US" sz="2000" dirty="0" err="1" smtClean="0"/>
                  <a:t>tích</a:t>
                </a:r>
                <a:r>
                  <a:rPr lang="en-US" sz="2000" dirty="0" smtClean="0"/>
                  <a:t> ban </a:t>
                </a:r>
                <a:r>
                  <a:rPr lang="en-US" sz="2000" dirty="0" err="1" smtClean="0"/>
                  <a:t>đầu</a:t>
                </a:r>
                <a:r>
                  <a:rPr lang="en-US" sz="2000" dirty="0" smtClean="0"/>
                  <a:t> </a:t>
                </a:r>
                <a:r>
                  <a:rPr lang="en-US" sz="2000" dirty="0" err="1" smtClean="0"/>
                  <a:t>là</a:t>
                </a:r>
                <a:r>
                  <a:rPr lang="en-US" sz="2000" dirty="0" smtClean="0"/>
                  <a:t> </a:t>
                </a:r>
                <a:r>
                  <a:rPr lang="en-US" sz="2000" dirty="0" err="1" smtClean="0"/>
                  <a:t>x.y</a:t>
                </a:r>
                <a:endParaRPr lang="en-US" sz="2000" dirty="0" smtClean="0"/>
              </a:p>
              <a:p>
                <a:pPr algn="just">
                  <a:lnSpc>
                    <a:spcPct val="150000"/>
                  </a:lnSpc>
                </a:pPr>
                <a:r>
                  <a:rPr lang="en-US" sz="2000" dirty="0" err="1" smtClean="0"/>
                  <a:t>Tăng</a:t>
                </a:r>
                <a:r>
                  <a:rPr lang="en-US" sz="2000" dirty="0" smtClean="0"/>
                  <a:t> </a:t>
                </a:r>
                <a:r>
                  <a:rPr lang="en-US" sz="2000" dirty="0" err="1" smtClean="0"/>
                  <a:t>cạnh</a:t>
                </a:r>
                <a:r>
                  <a:rPr lang="en-US" sz="2000" dirty="0" smtClean="0"/>
                  <a:t> x </a:t>
                </a:r>
                <a:r>
                  <a:rPr lang="en-US" sz="2000" dirty="0" err="1" smtClean="0"/>
                  <a:t>thêm</a:t>
                </a:r>
                <a:r>
                  <a:rPr lang="en-US" sz="2000" dirty="0" smtClean="0"/>
                  <a:t> </a:t>
                </a:r>
                <a:r>
                  <a:rPr lang="en-US" sz="2000" dirty="0"/>
                  <a:t>20%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smtClean="0"/>
                  <a:t>nó</a:t>
                </a:r>
                <a:r>
                  <a:rPr lang="en-US" sz="2000" dirty="0" smtClean="0"/>
                  <a:t> </a:t>
                </a:r>
                <a:r>
                  <a:rPr lang="en-US" sz="2000" dirty="0" err="1" smtClean="0"/>
                  <a:t>thì</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mới</a:t>
                </a:r>
                <a:r>
                  <a:rPr lang="en-US" sz="2000" dirty="0" smtClean="0"/>
                  <a:t> </a:t>
                </a:r>
                <a:r>
                  <a:rPr lang="en-US" sz="2000" dirty="0" err="1" smtClean="0"/>
                  <a:t>là</a:t>
                </a:r>
                <a:r>
                  <a:rPr lang="en-US" sz="2000" dirty="0" smtClean="0"/>
                  <a:t> 120%x</a:t>
                </a:r>
              </a:p>
              <a:p>
                <a:pPr algn="just">
                  <a:lnSpc>
                    <a:spcPct val="150000"/>
                  </a:lnSpc>
                </a:pPr>
                <a:r>
                  <a:rPr lang="en-US" sz="2000" dirty="0" err="1" smtClean="0"/>
                  <a:t>Giảm</a:t>
                </a:r>
                <a:r>
                  <a:rPr lang="en-US" sz="2000" dirty="0" smtClean="0"/>
                  <a:t> </a:t>
                </a:r>
                <a:r>
                  <a:rPr lang="en-US" sz="2000" dirty="0" err="1" smtClean="0"/>
                  <a:t>cạnh</a:t>
                </a:r>
                <a:r>
                  <a:rPr lang="en-US" sz="2000" dirty="0" smtClean="0"/>
                  <a:t> y 20% </a:t>
                </a:r>
                <a:r>
                  <a:rPr lang="en-US" sz="2000" dirty="0" err="1" smtClean="0"/>
                  <a:t>độ</a:t>
                </a:r>
                <a:r>
                  <a:rPr lang="en-US" sz="2000" dirty="0" smtClean="0"/>
                  <a:t> </a:t>
                </a:r>
                <a:r>
                  <a:rPr lang="en-US" sz="2000" dirty="0" err="1" smtClean="0"/>
                  <a:t>dài</a:t>
                </a:r>
                <a:r>
                  <a:rPr lang="en-US" sz="2000" dirty="0" smtClean="0"/>
                  <a:t> </a:t>
                </a:r>
                <a:r>
                  <a:rPr lang="en-US" sz="2000" dirty="0" err="1" smtClean="0"/>
                  <a:t>của</a:t>
                </a:r>
                <a:r>
                  <a:rPr lang="en-US" sz="2000" dirty="0" smtClean="0"/>
                  <a:t> </a:t>
                </a:r>
                <a:r>
                  <a:rPr lang="en-US" sz="2000" dirty="0" err="1" smtClean="0"/>
                  <a:t>nó</a:t>
                </a:r>
                <a:r>
                  <a:rPr lang="en-US" sz="2000" dirty="0" smtClean="0"/>
                  <a:t> </a:t>
                </a:r>
                <a:r>
                  <a:rPr lang="en-US" sz="2000" dirty="0" err="1" smtClean="0"/>
                  <a:t>thì</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mới</a:t>
                </a:r>
                <a:r>
                  <a:rPr lang="en-US" sz="2000" dirty="0" smtClean="0"/>
                  <a:t> </a:t>
                </a:r>
                <a:r>
                  <a:rPr lang="en-US" sz="2000" dirty="0" err="1" smtClean="0"/>
                  <a:t>là</a:t>
                </a:r>
                <a:r>
                  <a:rPr lang="en-US" sz="2000" dirty="0" smtClean="0"/>
                  <a:t> 80%y.</a:t>
                </a:r>
              </a:p>
              <a:p>
                <a:pPr algn="just">
                  <a:lnSpc>
                    <a:spcPct val="150000"/>
                  </a:lnSpc>
                </a:pPr>
                <a:r>
                  <a:rPr lang="en-US" sz="2000" dirty="0" err="1" smtClean="0"/>
                  <a:t>Diện</a:t>
                </a:r>
                <a:r>
                  <a:rPr lang="en-US" sz="2000" dirty="0" smtClean="0"/>
                  <a:t> </a:t>
                </a:r>
                <a:r>
                  <a:rPr lang="en-US" sz="2000" dirty="0" err="1" smtClean="0"/>
                  <a:t>tích</a:t>
                </a:r>
                <a:r>
                  <a:rPr lang="en-US" sz="2000" dirty="0" smtClean="0"/>
                  <a:t> </a:t>
                </a:r>
                <a:r>
                  <a:rPr lang="en-US" sz="2000" dirty="0" err="1" smtClean="0"/>
                  <a:t>hình</a:t>
                </a:r>
                <a:r>
                  <a:rPr lang="en-US" sz="2000" dirty="0" smtClean="0"/>
                  <a:t> </a:t>
                </a:r>
                <a:r>
                  <a:rPr lang="en-US" sz="2000" dirty="0" err="1" smtClean="0"/>
                  <a:t>chữ</a:t>
                </a:r>
                <a:r>
                  <a:rPr lang="en-US" sz="2000" dirty="0" smtClean="0"/>
                  <a:t> </a:t>
                </a:r>
                <a:r>
                  <a:rPr lang="en-US" sz="2000" dirty="0" err="1" smtClean="0"/>
                  <a:t>nhật</a:t>
                </a:r>
                <a:r>
                  <a:rPr lang="en-US" sz="2000" dirty="0" smtClean="0"/>
                  <a:t> </a:t>
                </a:r>
                <a:r>
                  <a:rPr lang="en-US" sz="2000" dirty="0" err="1" smtClean="0"/>
                  <a:t>mới</a:t>
                </a:r>
                <a:r>
                  <a:rPr lang="en-US" sz="2000" dirty="0" smtClean="0"/>
                  <a:t> </a:t>
                </a:r>
                <a:r>
                  <a:rPr lang="en-US" sz="2000" dirty="0" err="1" smtClean="0"/>
                  <a:t>là</a:t>
                </a:r>
                <a:r>
                  <a:rPr lang="en-US" sz="2000" dirty="0" smtClean="0"/>
                  <a:t>:</a:t>
                </a:r>
              </a:p>
              <a:p>
                <a:pPr algn="just">
                  <a:lnSpc>
                    <a:spcPct val="150000"/>
                  </a:lnSpc>
                </a:pPr>
                <a:r>
                  <a:rPr lang="en-US" sz="2000" dirty="0" smtClean="0"/>
                  <a:t>120%x . 80%y = </a:t>
                </a:r>
                <a:r>
                  <a:rPr lang="en-US" sz="2000" dirty="0" err="1" smtClean="0"/>
                  <a:t>x.y</a:t>
                </a:r>
                <a:r>
                  <a:rPr lang="en-US" sz="2000" dirty="0" smtClean="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120 . 80</m:t>
                        </m:r>
                      </m:num>
                      <m:den>
                        <m:r>
                          <a:rPr lang="en-US" sz="2000" b="0" i="1" smtClean="0">
                            <a:latin typeface="Cambria Math" panose="02040503050406030204" pitchFamily="18" charset="0"/>
                          </a:rPr>
                          <m:t>100 . 100</m:t>
                        </m:r>
                      </m:den>
                    </m:f>
                    <m:r>
                      <a:rPr lang="en-US" sz="2000" b="0" i="0" smtClean="0">
                        <a:latin typeface="Cambria Math" panose="02040503050406030204" pitchFamily="18" charset="0"/>
                      </a:rPr>
                      <m:t> </m:t>
                    </m:r>
                  </m:oMath>
                </a14:m>
                <a:r>
                  <a:rPr lang="en-US" sz="2000" dirty="0" smtClean="0"/>
                  <a:t>= </a:t>
                </a:r>
                <a:r>
                  <a:rPr lang="en-US" sz="2000" dirty="0" err="1" smtClean="0"/>
                  <a:t>x.y</a:t>
                </a:r>
                <a:r>
                  <a:rPr lang="en-US" sz="2000" dirty="0" smtClean="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96</m:t>
                        </m:r>
                      </m:num>
                      <m:den>
                        <m:r>
                          <a:rPr lang="en-US" sz="2000" b="0" i="1" smtClean="0">
                            <a:latin typeface="Cambria Math" panose="02040503050406030204" pitchFamily="18" charset="0"/>
                          </a:rPr>
                          <m:t>100</m:t>
                        </m:r>
                      </m:den>
                    </m:f>
                  </m:oMath>
                </a14:m>
                <a:r>
                  <a:rPr lang="en-US" sz="2000" dirty="0" smtClean="0"/>
                  <a:t> = </a:t>
                </a:r>
                <a:r>
                  <a:rPr lang="en-US" sz="2000" dirty="0" err="1" smtClean="0"/>
                  <a:t>x.y</a:t>
                </a:r>
                <a:r>
                  <a:rPr lang="en-US" sz="2000" dirty="0" smtClean="0"/>
                  <a:t>. 96%</a:t>
                </a:r>
              </a:p>
              <a:p>
                <a:pPr algn="just">
                  <a:lnSpc>
                    <a:spcPct val="150000"/>
                  </a:lnSpc>
                </a:pPr>
                <a:r>
                  <a:rPr lang="en-US" sz="2000" dirty="0" err="1" smtClean="0"/>
                  <a:t>Vậy</a:t>
                </a:r>
                <a:r>
                  <a:rPr lang="en-US" sz="2000" dirty="0" smtClean="0"/>
                  <a:t> </a:t>
                </a:r>
                <a:r>
                  <a:rPr lang="en-US" sz="2000" dirty="0" err="1" smtClean="0"/>
                  <a:t>diện</a:t>
                </a:r>
                <a:r>
                  <a:rPr lang="en-US" sz="2000" dirty="0" smtClean="0"/>
                  <a:t> </a:t>
                </a:r>
                <a:r>
                  <a:rPr lang="en-US" sz="2000" dirty="0" err="1" smtClean="0"/>
                  <a:t>tích</a:t>
                </a:r>
                <a:r>
                  <a:rPr lang="en-US" sz="2000" dirty="0" smtClean="0"/>
                  <a:t> </a:t>
                </a:r>
                <a:r>
                  <a:rPr lang="en-US" sz="2000" dirty="0" err="1" smtClean="0"/>
                  <a:t>mới</a:t>
                </a:r>
                <a:r>
                  <a:rPr lang="en-US" sz="2000" dirty="0" smtClean="0"/>
                  <a:t> </a:t>
                </a:r>
                <a:r>
                  <a:rPr lang="en-US" sz="2000" dirty="0" err="1" smtClean="0"/>
                  <a:t>bằng</a:t>
                </a:r>
                <a:r>
                  <a:rPr lang="en-US" sz="2000" dirty="0" smtClean="0"/>
                  <a:t> 96% </a:t>
                </a:r>
                <a:r>
                  <a:rPr lang="en-US" sz="2000" dirty="0" err="1" smtClean="0"/>
                  <a:t>diện</a:t>
                </a:r>
                <a:r>
                  <a:rPr lang="en-US" sz="2000" dirty="0" smtClean="0"/>
                  <a:t> </a:t>
                </a:r>
                <a:r>
                  <a:rPr lang="en-US" sz="2000" dirty="0" err="1" smtClean="0"/>
                  <a:t>tích</a:t>
                </a:r>
                <a:r>
                  <a:rPr lang="en-US" sz="2000" dirty="0" smtClean="0"/>
                  <a:t> </a:t>
                </a:r>
                <a:r>
                  <a:rPr lang="en-US" sz="2000" dirty="0" err="1" smtClean="0"/>
                  <a:t>cũ</a:t>
                </a:r>
                <a:r>
                  <a:rPr lang="en-US" sz="2000" dirty="0" smtClean="0"/>
                  <a:t>, </a:t>
                </a:r>
                <a:r>
                  <a:rPr lang="en-US" sz="2000" dirty="0" err="1" smtClean="0"/>
                  <a:t>tức</a:t>
                </a:r>
                <a:r>
                  <a:rPr lang="en-US" sz="2000" dirty="0" smtClean="0"/>
                  <a:t> </a:t>
                </a:r>
                <a:r>
                  <a:rPr lang="en-US" sz="2000" dirty="0" err="1" smtClean="0"/>
                  <a:t>là</a:t>
                </a:r>
                <a:r>
                  <a:rPr lang="en-US" sz="2000" dirty="0" smtClean="0"/>
                  <a:t> </a:t>
                </a:r>
                <a:r>
                  <a:rPr lang="en-US" sz="2000" dirty="0" err="1" smtClean="0"/>
                  <a:t>giảm</a:t>
                </a:r>
                <a:r>
                  <a:rPr lang="en-US" sz="2000" dirty="0" smtClean="0"/>
                  <a:t> </a:t>
                </a:r>
                <a:r>
                  <a:rPr lang="en-US" sz="2000" dirty="0" err="1" smtClean="0"/>
                  <a:t>đi</a:t>
                </a:r>
                <a:r>
                  <a:rPr lang="en-US" sz="2000" dirty="0" smtClean="0"/>
                  <a:t> 4%</a:t>
                </a:r>
              </a:p>
              <a:p>
                <a:pPr algn="just">
                  <a:lnSpc>
                    <a:spcPct val="150000"/>
                  </a:lnSpc>
                </a:pPr>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455594" y="1971479"/>
                <a:ext cx="7379778" cy="3518079"/>
              </a:xfrm>
              <a:prstGeom prst="rect">
                <a:avLst/>
              </a:prstGeom>
              <a:blipFill rotWithShape="0">
                <a:blip r:embed="rId3"/>
                <a:stretch>
                  <a:fillRect l="-909"/>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067811" y="2291416"/>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7"/>
          <p:cNvSpPr/>
          <p:nvPr/>
        </p:nvSpPr>
        <p:spPr>
          <a:xfrm rot="1244805">
            <a:off x="1734136" y="2259991"/>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8" name="Google Shape;1478;p57"/>
          <p:cNvGrpSpPr/>
          <p:nvPr/>
        </p:nvGrpSpPr>
        <p:grpSpPr>
          <a:xfrm>
            <a:off x="841018" y="1554026"/>
            <a:ext cx="1356364" cy="1291820"/>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57"/>
          <p:cNvGrpSpPr/>
          <p:nvPr/>
        </p:nvGrpSpPr>
        <p:grpSpPr>
          <a:xfrm rot="-279165">
            <a:off x="6975858" y="1904007"/>
            <a:ext cx="1259778" cy="1339957"/>
            <a:chOff x="2202650" y="2939175"/>
            <a:chExt cx="1146900" cy="1220125"/>
          </a:xfrm>
        </p:grpSpPr>
        <p:sp>
          <p:nvSpPr>
            <p:cNvPr id="1489" name="Google Shape;1489;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7" name="Google Shape;1497;p57"/>
          <p:cNvSpPr txBox="1"/>
          <p:nvPr/>
        </p:nvSpPr>
        <p:spPr>
          <a:xfrm>
            <a:off x="947369" y="183281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rgbClr val="2F1932"/>
                </a:solidFill>
                <a:latin typeface="+mn-lt"/>
                <a:ea typeface="Delius"/>
                <a:cs typeface="Delius"/>
                <a:sym typeface="Delius"/>
              </a:rPr>
              <a:t>01</a:t>
            </a:r>
            <a:endParaRPr sz="2800" b="1" dirty="0">
              <a:solidFill>
                <a:srgbClr val="2F1932"/>
              </a:solidFill>
              <a:latin typeface="+mn-lt"/>
              <a:ea typeface="Delius"/>
              <a:cs typeface="Delius"/>
              <a:sym typeface="Delius"/>
            </a:endParaRPr>
          </a:p>
        </p:txBody>
      </p:sp>
      <p:sp>
        <p:nvSpPr>
          <p:cNvPr id="1500" name="Google Shape;1500;p57"/>
          <p:cNvSpPr txBox="1"/>
          <p:nvPr/>
        </p:nvSpPr>
        <p:spPr>
          <a:xfrm>
            <a:off x="6996469" y="2279805"/>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rgbClr val="2F1932"/>
                </a:solidFill>
                <a:latin typeface="+mn-lt"/>
                <a:ea typeface="Delius"/>
                <a:cs typeface="Delius"/>
                <a:sym typeface="Delius"/>
              </a:rPr>
              <a:t>04</a:t>
            </a:r>
            <a:endParaRPr sz="2800" b="1" dirty="0">
              <a:solidFill>
                <a:srgbClr val="2F1932"/>
              </a:solidFill>
              <a:latin typeface="+mn-lt"/>
              <a:ea typeface="Delius"/>
              <a:cs typeface="Delius"/>
              <a:sym typeface="Delius"/>
            </a:endParaRPr>
          </a:p>
        </p:txBody>
      </p:sp>
      <p:sp>
        <p:nvSpPr>
          <p:cNvPr id="2" name="Rectangle 1"/>
          <p:cNvSpPr/>
          <p:nvPr/>
        </p:nvSpPr>
        <p:spPr>
          <a:xfrm>
            <a:off x="4050494" y="295613"/>
            <a:ext cx="1096128" cy="4502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1473;p57"/>
          <p:cNvSpPr txBox="1">
            <a:spLocks/>
          </p:cNvSpPr>
          <p:nvPr/>
        </p:nvSpPr>
        <p:spPr>
          <a:xfrm>
            <a:off x="2265994" y="527248"/>
            <a:ext cx="5190307" cy="106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r>
              <a:rPr lang="vi-VN" sz="3200" dirty="0" smtClean="0">
                <a:solidFill>
                  <a:srgbClr val="C00000"/>
                </a:solidFill>
                <a:latin typeface="+mn-lt"/>
              </a:rPr>
              <a:t>HƯỚNG DẪN VỀ NHÀ</a:t>
            </a:r>
            <a:endParaRPr lang="vi-VN" sz="3200" dirty="0">
              <a:solidFill>
                <a:srgbClr val="C00000"/>
              </a:solidFill>
              <a:latin typeface="+mn-lt"/>
            </a:endParaRPr>
          </a:p>
        </p:txBody>
      </p:sp>
      <p:sp>
        <p:nvSpPr>
          <p:cNvPr id="4" name="TextBox 3"/>
          <p:cNvSpPr txBox="1"/>
          <p:nvPr/>
        </p:nvSpPr>
        <p:spPr>
          <a:xfrm>
            <a:off x="484879" y="2815824"/>
            <a:ext cx="2003461" cy="958660"/>
          </a:xfrm>
          <a:prstGeom prst="rect">
            <a:avLst/>
          </a:prstGeom>
          <a:noFill/>
        </p:spPr>
        <p:txBody>
          <a:bodyPr wrap="square" rtlCol="0">
            <a:spAutoFit/>
          </a:bodyPr>
          <a:lstStyle/>
          <a:p>
            <a:pPr algn="ctr">
              <a:lnSpc>
                <a:spcPct val="150000"/>
              </a:lnSpc>
            </a:pPr>
            <a:r>
              <a:rPr lang="en-US" sz="2000" dirty="0" err="1" smtClean="0"/>
              <a:t>Ôn</a:t>
            </a:r>
            <a:r>
              <a:rPr lang="en-US" sz="2000" dirty="0" smtClean="0"/>
              <a:t> </a:t>
            </a:r>
            <a:r>
              <a:rPr lang="en-US" sz="2000" dirty="0" err="1" smtClean="0"/>
              <a:t>lại</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47" name="TextBox 46"/>
          <p:cNvSpPr txBox="1"/>
          <p:nvPr/>
        </p:nvSpPr>
        <p:spPr>
          <a:xfrm>
            <a:off x="2146917" y="3470887"/>
            <a:ext cx="2310404" cy="1015663"/>
          </a:xfrm>
          <a:prstGeom prst="rect">
            <a:avLst/>
          </a:prstGeom>
          <a:noFill/>
        </p:spPr>
        <p:txBody>
          <a:bodyPr wrap="square" rtlCol="0">
            <a:spAutoFit/>
          </a:bodyPr>
          <a:lstStyle/>
          <a:p>
            <a:pPr algn="ctr">
              <a:lnSpc>
                <a:spcPct val="150000"/>
              </a:lnSpc>
            </a:pPr>
            <a:r>
              <a:rPr lang="en-US" sz="2000" dirty="0" err="1" smtClean="0"/>
              <a:t>Đọc</a:t>
            </a:r>
            <a:r>
              <a:rPr lang="en-US" sz="2000" dirty="0" smtClean="0"/>
              <a:t> </a:t>
            </a:r>
            <a:r>
              <a:rPr lang="en-US" sz="2000" dirty="0" err="1" smtClean="0"/>
              <a:t>phần</a:t>
            </a:r>
            <a:r>
              <a:rPr lang="en-US" sz="2000" dirty="0" smtClean="0"/>
              <a:t> </a:t>
            </a:r>
            <a:r>
              <a:rPr lang="en-US" sz="2000" b="1" dirty="0" err="1" smtClean="0"/>
              <a:t>Có</a:t>
            </a:r>
            <a:r>
              <a:rPr lang="en-US" sz="2000" b="1" dirty="0" smtClean="0"/>
              <a:t> </a:t>
            </a:r>
            <a:r>
              <a:rPr lang="en-US" sz="2000" b="1" dirty="0" err="1" smtClean="0"/>
              <a:t>thể</a:t>
            </a:r>
            <a:r>
              <a:rPr lang="en-US" sz="2000" b="1" dirty="0" smtClean="0"/>
              <a:t> </a:t>
            </a:r>
            <a:r>
              <a:rPr lang="en-US" sz="2000" b="1" dirty="0" err="1" smtClean="0"/>
              <a:t>em</a:t>
            </a:r>
            <a:r>
              <a:rPr lang="en-US" sz="2000" b="1" dirty="0" smtClean="0"/>
              <a:t> </a:t>
            </a:r>
            <a:r>
              <a:rPr lang="en-US" sz="2000" b="1" dirty="0" err="1" smtClean="0"/>
              <a:t>chưa</a:t>
            </a:r>
            <a:r>
              <a:rPr lang="en-US" sz="2000" b="1" dirty="0" smtClean="0"/>
              <a:t> </a:t>
            </a:r>
            <a:r>
              <a:rPr lang="en-US" sz="2000" b="1" dirty="0" err="1" smtClean="0"/>
              <a:t>biết</a:t>
            </a:r>
            <a:endParaRPr lang="en-US" sz="2000" b="1" dirty="0"/>
          </a:p>
        </p:txBody>
      </p:sp>
      <p:sp>
        <p:nvSpPr>
          <p:cNvPr id="48" name="TextBox 47"/>
          <p:cNvSpPr txBox="1"/>
          <p:nvPr/>
        </p:nvSpPr>
        <p:spPr>
          <a:xfrm>
            <a:off x="4276365" y="2708351"/>
            <a:ext cx="2405015" cy="1477328"/>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các</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còn</a:t>
            </a:r>
            <a:r>
              <a:rPr lang="en-US" sz="2000" dirty="0" smtClean="0"/>
              <a:t> </a:t>
            </a:r>
            <a:r>
              <a:rPr lang="en-US" sz="2000" dirty="0" err="1" smtClean="0"/>
              <a:t>lại</a:t>
            </a:r>
            <a:r>
              <a:rPr lang="en-US" sz="2000" dirty="0" smtClean="0"/>
              <a:t> SGK </a:t>
            </a:r>
            <a:r>
              <a:rPr lang="en-US" sz="2000" dirty="0" err="1" smtClean="0"/>
              <a:t>và</a:t>
            </a:r>
            <a:r>
              <a:rPr lang="en-US" sz="2000" dirty="0" smtClean="0"/>
              <a:t> </a:t>
            </a:r>
            <a:r>
              <a:rPr lang="en-US" sz="2000" dirty="0" err="1" smtClean="0"/>
              <a:t>bài</a:t>
            </a:r>
            <a:r>
              <a:rPr lang="en-US" sz="2000" dirty="0" smtClean="0"/>
              <a:t> </a:t>
            </a:r>
            <a:r>
              <a:rPr lang="en-US" sz="2000" dirty="0" err="1" smtClean="0"/>
              <a:t>tập</a:t>
            </a:r>
            <a:r>
              <a:rPr lang="en-US" sz="2000" dirty="0" smtClean="0"/>
              <a:t> SBT</a:t>
            </a:r>
            <a:endParaRPr lang="en-US" sz="2000" dirty="0"/>
          </a:p>
        </p:txBody>
      </p:sp>
      <p:sp>
        <p:nvSpPr>
          <p:cNvPr id="49" name="TextBox 48"/>
          <p:cNvSpPr txBox="1"/>
          <p:nvPr/>
        </p:nvSpPr>
        <p:spPr>
          <a:xfrm>
            <a:off x="6540115" y="3240054"/>
            <a:ext cx="2212505" cy="1477328"/>
          </a:xfrm>
          <a:prstGeom prst="rect">
            <a:avLst/>
          </a:prstGeom>
          <a:noFill/>
        </p:spPr>
        <p:txBody>
          <a:bodyPr wrap="square" rtlCol="0">
            <a:spAutoFit/>
          </a:bodyPr>
          <a:lstStyle/>
          <a:p>
            <a:pPr algn="ctr">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dirty="0" err="1" smtClean="0"/>
              <a:t>sau</a:t>
            </a:r>
            <a:r>
              <a:rPr lang="en-US" sz="2000" dirty="0" smtClean="0"/>
              <a:t> </a:t>
            </a:r>
            <a:r>
              <a:rPr lang="en-US" sz="2000" b="1" dirty="0" err="1" smtClean="0"/>
              <a:t>Hai</a:t>
            </a:r>
            <a:r>
              <a:rPr lang="en-US" sz="2000" b="1" dirty="0" smtClean="0"/>
              <a:t> </a:t>
            </a:r>
            <a:r>
              <a:rPr lang="en-US" sz="2000" b="1" dirty="0" err="1" smtClean="0"/>
              <a:t>bài</a:t>
            </a:r>
            <a:r>
              <a:rPr lang="en-US" sz="2000" b="1" dirty="0" smtClean="0"/>
              <a:t> </a:t>
            </a:r>
            <a:r>
              <a:rPr lang="en-US" sz="2000" b="1" dirty="0" err="1" smtClean="0"/>
              <a:t>toán</a:t>
            </a:r>
            <a:r>
              <a:rPr lang="en-US" sz="2000" b="1" dirty="0" smtClean="0"/>
              <a:t> </a:t>
            </a:r>
            <a:r>
              <a:rPr lang="en-US" sz="2000" b="1" dirty="0" err="1" smtClean="0"/>
              <a:t>về</a:t>
            </a:r>
            <a:r>
              <a:rPr lang="en-US" sz="2000" b="1" dirty="0" smtClean="0"/>
              <a:t> </a:t>
            </a:r>
            <a:r>
              <a:rPr lang="en-US" sz="2000" b="1" dirty="0" err="1" smtClean="0"/>
              <a:t>phân</a:t>
            </a:r>
            <a:r>
              <a:rPr lang="en-US" sz="2000" b="1" dirty="0" smtClean="0"/>
              <a:t> </a:t>
            </a:r>
            <a:r>
              <a:rPr lang="en-US" sz="2000" b="1" dirty="0" err="1" smtClean="0"/>
              <a:t>số</a:t>
            </a:r>
            <a:endParaRPr lang="en-US" sz="2000" b="1" dirty="0"/>
          </a:p>
        </p:txBody>
      </p:sp>
      <p:sp>
        <p:nvSpPr>
          <p:cNvPr id="50" name="Google Shape;1475;p57"/>
          <p:cNvSpPr/>
          <p:nvPr/>
        </p:nvSpPr>
        <p:spPr>
          <a:xfrm rot="-657115">
            <a:off x="2920435" y="2477091"/>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76;p57"/>
          <p:cNvSpPr/>
          <p:nvPr/>
        </p:nvSpPr>
        <p:spPr>
          <a:xfrm rot="-657115">
            <a:off x="4351811" y="2129697"/>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1483;p57"/>
          <p:cNvGrpSpPr/>
          <p:nvPr/>
        </p:nvGrpSpPr>
        <p:grpSpPr>
          <a:xfrm>
            <a:off x="2707924" y="2032572"/>
            <a:ext cx="1259755" cy="1339942"/>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1493;p57"/>
          <p:cNvGrpSpPr/>
          <p:nvPr/>
        </p:nvGrpSpPr>
        <p:grpSpPr>
          <a:xfrm rot="-161392">
            <a:off x="4869233" y="1440684"/>
            <a:ext cx="1304308" cy="1303882"/>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1498;p57"/>
          <p:cNvSpPr txBox="1"/>
          <p:nvPr/>
        </p:nvSpPr>
        <p:spPr>
          <a:xfrm>
            <a:off x="2728519" y="240836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rgbClr val="2F1932"/>
                </a:solidFill>
                <a:latin typeface="+mn-lt"/>
                <a:ea typeface="Delius"/>
                <a:cs typeface="Delius"/>
                <a:sym typeface="Delius"/>
              </a:rPr>
              <a:t>02</a:t>
            </a:r>
            <a:endParaRPr sz="2800" b="1" dirty="0">
              <a:solidFill>
                <a:srgbClr val="2F1932"/>
              </a:solidFill>
              <a:latin typeface="+mn-lt"/>
              <a:ea typeface="Delius"/>
              <a:cs typeface="Delius"/>
              <a:sym typeface="Delius"/>
            </a:endParaRPr>
          </a:p>
        </p:txBody>
      </p:sp>
      <p:sp>
        <p:nvSpPr>
          <p:cNvPr id="62" name="Google Shape;1499;p57"/>
          <p:cNvSpPr txBox="1"/>
          <p:nvPr/>
        </p:nvSpPr>
        <p:spPr>
          <a:xfrm>
            <a:off x="4951302" y="1744459"/>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smtClean="0">
                <a:solidFill>
                  <a:srgbClr val="2F1932"/>
                </a:solidFill>
                <a:latin typeface="+mn-lt"/>
                <a:ea typeface="Delius"/>
                <a:cs typeface="Delius"/>
                <a:sym typeface="Delius"/>
              </a:rPr>
              <a:t>03</a:t>
            </a:r>
            <a:endParaRPr sz="2800" b="1" dirty="0">
              <a:solidFill>
                <a:srgbClr val="2F1932"/>
              </a:solidFill>
              <a:latin typeface="+mn-lt"/>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77"/>
                                        </p:tgtEl>
                                        <p:attrNameLst>
                                          <p:attrName>style.visibility</p:attrName>
                                        </p:attrNameLst>
                                      </p:cBhvr>
                                      <p:to>
                                        <p:strVal val="visible"/>
                                      </p:to>
                                    </p:set>
                                    <p:animEffect transition="in" filter="fade">
                                      <p:cBhvr>
                                        <p:cTn id="10" dur="500"/>
                                        <p:tgtEl>
                                          <p:spTgt spid="1477"/>
                                        </p:tgtEl>
                                      </p:cBhvr>
                                    </p:animEffect>
                                  </p:childTnLst>
                                </p:cTn>
                              </p:par>
                              <p:par>
                                <p:cTn id="11" presetID="10" presetClass="entr" presetSubtype="0" fill="hold" nodeType="withEffect">
                                  <p:stCondLst>
                                    <p:cond delay="0"/>
                                  </p:stCondLst>
                                  <p:childTnLst>
                                    <p:set>
                                      <p:cBhvr>
                                        <p:cTn id="12" dur="1" fill="hold">
                                          <p:stCondLst>
                                            <p:cond delay="0"/>
                                          </p:stCondLst>
                                        </p:cTn>
                                        <p:tgtEl>
                                          <p:spTgt spid="1478"/>
                                        </p:tgtEl>
                                        <p:attrNameLst>
                                          <p:attrName>style.visibility</p:attrName>
                                        </p:attrNameLst>
                                      </p:cBhvr>
                                      <p:to>
                                        <p:strVal val="visible"/>
                                      </p:to>
                                    </p:set>
                                    <p:animEffect transition="in" filter="fade">
                                      <p:cBhvr>
                                        <p:cTn id="13" dur="500"/>
                                        <p:tgtEl>
                                          <p:spTgt spid="1478"/>
                                        </p:tgtEl>
                                      </p:cBhvr>
                                    </p:animEffect>
                                  </p:childTnLst>
                                </p:cTn>
                              </p:par>
                              <p:par>
                                <p:cTn id="14" presetID="10" presetClass="entr" presetSubtype="0" fill="hold" nodeType="withEffect">
                                  <p:stCondLst>
                                    <p:cond delay="0"/>
                                  </p:stCondLst>
                                  <p:childTnLst>
                                    <p:set>
                                      <p:cBhvr>
                                        <p:cTn id="15" dur="1" fill="hold">
                                          <p:stCondLst>
                                            <p:cond delay="0"/>
                                          </p:stCondLst>
                                        </p:cTn>
                                        <p:tgtEl>
                                          <p:spTgt spid="1488"/>
                                        </p:tgtEl>
                                        <p:attrNameLst>
                                          <p:attrName>style.visibility</p:attrName>
                                        </p:attrNameLst>
                                      </p:cBhvr>
                                      <p:to>
                                        <p:strVal val="visible"/>
                                      </p:to>
                                    </p:set>
                                    <p:animEffect transition="in" filter="fade">
                                      <p:cBhvr>
                                        <p:cTn id="16" dur="500"/>
                                        <p:tgtEl>
                                          <p:spTgt spid="14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97"/>
                                        </p:tgtEl>
                                        <p:attrNameLst>
                                          <p:attrName>style.visibility</p:attrName>
                                        </p:attrNameLst>
                                      </p:cBhvr>
                                      <p:to>
                                        <p:strVal val="visible"/>
                                      </p:to>
                                    </p:set>
                                    <p:animEffect transition="in" filter="fade">
                                      <p:cBhvr>
                                        <p:cTn id="19" dur="500"/>
                                        <p:tgtEl>
                                          <p:spTgt spid="149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00"/>
                                        </p:tgtEl>
                                        <p:attrNameLst>
                                          <p:attrName>style.visibility</p:attrName>
                                        </p:attrNameLst>
                                      </p:cBhvr>
                                      <p:to>
                                        <p:strVal val="visible"/>
                                      </p:to>
                                    </p:set>
                                    <p:animEffect transition="in" filter="fade">
                                      <p:cBhvr>
                                        <p:cTn id="22" dur="500"/>
                                        <p:tgtEl>
                                          <p:spTgt spid="150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strVal val="#ppt_w+.3"/>
                                          </p:val>
                                        </p:tav>
                                        <p:tav tm="100000">
                                          <p:val>
                                            <p:strVal val="#ppt_w"/>
                                          </p:val>
                                        </p:tav>
                                      </p:tavLst>
                                    </p:anim>
                                    <p:anim calcmode="lin" valueType="num">
                                      <p:cBhvr>
                                        <p:cTn id="52" dur="500" fill="hold"/>
                                        <p:tgtEl>
                                          <p:spTgt spid="47"/>
                                        </p:tgtEl>
                                        <p:attrNameLst>
                                          <p:attrName>ppt_h</p:attrName>
                                        </p:attrNameLst>
                                      </p:cBhvr>
                                      <p:tavLst>
                                        <p:tav tm="0">
                                          <p:val>
                                            <p:strVal val="#ppt_h"/>
                                          </p:val>
                                        </p:tav>
                                        <p:tav tm="100000">
                                          <p:val>
                                            <p:strVal val="#ppt_h"/>
                                          </p:val>
                                        </p:tav>
                                      </p:tavLst>
                                    </p:anim>
                                    <p:animEffect transition="in" filter="fad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barn(inVertical)">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anim calcmode="lin" valueType="num">
                                      <p:cBhvr>
                                        <p:cTn id="64" dur="500" fill="hold"/>
                                        <p:tgtEl>
                                          <p:spTgt spid="49"/>
                                        </p:tgtEl>
                                        <p:attrNameLst>
                                          <p:attrName>ppt_x</p:attrName>
                                        </p:attrNameLst>
                                      </p:cBhvr>
                                      <p:tavLst>
                                        <p:tav tm="0">
                                          <p:val>
                                            <p:strVal val="#ppt_x"/>
                                          </p:val>
                                        </p:tav>
                                        <p:tav tm="100000">
                                          <p:val>
                                            <p:strVal val="#ppt_x"/>
                                          </p:val>
                                        </p:tav>
                                      </p:tavLst>
                                    </p:anim>
                                    <p:anim calcmode="lin" valueType="num">
                                      <p:cBhvr>
                                        <p:cTn id="65"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77" grpId="0" animBg="1"/>
      <p:bldP spid="1497" grpId="0"/>
      <p:bldP spid="1500" grpId="0"/>
      <p:bldP spid="4" grpId="0"/>
      <p:bldP spid="47" grpId="0"/>
      <p:bldP spid="48" grpId="0"/>
      <p:bldP spid="49" grpId="0"/>
      <p:bldP spid="50" grpId="0" animBg="1"/>
      <p:bldP spid="51"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grpSp>
      <p:grpSp>
        <p:nvGrpSpPr>
          <p:cNvPr id="1553" name="Google Shape;1553;p58"/>
          <p:cNvGrpSpPr/>
          <p:nvPr/>
        </p:nvGrpSpPr>
        <p:grpSpPr>
          <a:xfrm>
            <a:off x="265149" y="-263650"/>
            <a:ext cx="1873462" cy="178431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endParaRPr/>
            </a:p>
          </p:txBody>
        </p:sp>
      </p:grpSp>
      <p:sp>
        <p:nvSpPr>
          <p:cNvPr id="4" name="TextBox 3"/>
          <p:cNvSpPr txBox="1"/>
          <p:nvPr/>
        </p:nvSpPr>
        <p:spPr>
          <a:xfrm>
            <a:off x="1698983" y="1430034"/>
            <a:ext cx="5465852" cy="1754326"/>
          </a:xfrm>
          <a:prstGeom prst="rect">
            <a:avLst/>
          </a:prstGeom>
          <a:noFill/>
        </p:spPr>
        <p:txBody>
          <a:bodyPr wrap="square" rtlCol="0">
            <a:spAutoFit/>
          </a:bodyPr>
          <a:lstStyle/>
          <a:p>
            <a:pPr algn="ctr">
              <a:lnSpc>
                <a:spcPct val="150000"/>
              </a:lnSpc>
            </a:pPr>
            <a:r>
              <a:rPr lang="en-US" sz="3600" b="1" dirty="0" smtClean="0">
                <a:solidFill>
                  <a:srgbClr val="2F1932"/>
                </a:solidFill>
              </a:rPr>
              <a:t>HẸN GẶP LẠI CÁC EM TRONG TIẾT HỌC SAU!</a:t>
            </a:r>
            <a:endParaRPr lang="en-US" sz="3600" b="1" dirty="0">
              <a:solidFill>
                <a:srgbClr val="2F1932"/>
              </a:solidFill>
            </a:endParaRP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5242932" y="2518018"/>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5242932" y="1449505"/>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txBox="1">
            <a:spLocks noGrp="1"/>
          </p:cNvSpPr>
          <p:nvPr>
            <p:ph type="title"/>
          </p:nvPr>
        </p:nvSpPr>
        <p:spPr>
          <a:xfrm>
            <a:off x="1169998" y="1632520"/>
            <a:ext cx="2432151" cy="1106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dirty="0" smtClean="0">
                <a:latin typeface="+mn-lt"/>
              </a:rPr>
              <a:t>NỘI DUNG BÀI HỌC</a:t>
            </a:r>
            <a:endParaRPr sz="3200" dirty="0">
              <a:latin typeface="+mn-lt"/>
            </a:endParaRPr>
          </a:p>
        </p:txBody>
      </p:sp>
      <p:sp>
        <p:nvSpPr>
          <p:cNvPr id="866" name="Google Shape;866;p34"/>
          <p:cNvSpPr txBox="1">
            <a:spLocks noGrp="1"/>
          </p:cNvSpPr>
          <p:nvPr>
            <p:ph type="title" idx="2"/>
          </p:nvPr>
        </p:nvSpPr>
        <p:spPr>
          <a:xfrm>
            <a:off x="5198478" y="153339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01</a:t>
            </a:r>
            <a:endParaRPr dirty="0">
              <a:latin typeface="+mn-lt"/>
            </a:endParaRPr>
          </a:p>
        </p:txBody>
      </p:sp>
      <p:sp>
        <p:nvSpPr>
          <p:cNvPr id="869" name="Google Shape;869;p34"/>
          <p:cNvSpPr txBox="1">
            <a:spLocks noGrp="1"/>
          </p:cNvSpPr>
          <p:nvPr>
            <p:ph type="title" idx="5"/>
          </p:nvPr>
        </p:nvSpPr>
        <p:spPr>
          <a:xfrm>
            <a:off x="5198478" y="259892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02</a:t>
            </a:r>
            <a:endParaRPr dirty="0">
              <a:latin typeface="+mn-lt"/>
            </a:endParaRPr>
          </a:p>
        </p:txBody>
      </p:sp>
      <p:sp>
        <p:nvSpPr>
          <p:cNvPr id="877" name="Google Shape;877;p34"/>
          <p:cNvSpPr/>
          <p:nvPr/>
        </p:nvSpPr>
        <p:spPr>
          <a:xfrm>
            <a:off x="1595475" y="3000150"/>
            <a:ext cx="1753950"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34"/>
          <p:cNvGrpSpPr/>
          <p:nvPr/>
        </p:nvGrpSpPr>
        <p:grpSpPr>
          <a:xfrm rot="728172">
            <a:off x="30506" y="-352402"/>
            <a:ext cx="1784276" cy="1783851"/>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82" name="Google Shape;882;p34"/>
          <p:cNvCxnSpPr/>
          <p:nvPr/>
        </p:nvCxnSpPr>
        <p:spPr>
          <a:xfrm>
            <a:off x="5266553" y="2298762"/>
            <a:ext cx="29016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5266553" y="3367274"/>
            <a:ext cx="29016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6010382" y="1570488"/>
            <a:ext cx="2157771" cy="461665"/>
          </a:xfrm>
          <a:prstGeom prst="rect">
            <a:avLst/>
          </a:prstGeom>
          <a:noFill/>
        </p:spPr>
        <p:txBody>
          <a:bodyPr wrap="square" rtlCol="0">
            <a:spAutoFit/>
          </a:bodyPr>
          <a:lstStyle/>
          <a:p>
            <a:r>
              <a:rPr lang="en-US" sz="2400" b="1" dirty="0" err="1" smtClean="0">
                <a:solidFill>
                  <a:schemeClr val="tx1"/>
                </a:solidFill>
              </a:rPr>
              <a:t>Tỉ</a:t>
            </a:r>
            <a:r>
              <a:rPr lang="en-US" sz="2400" b="1" dirty="0" smtClean="0">
                <a:solidFill>
                  <a:schemeClr val="tx1"/>
                </a:solidFill>
              </a:rPr>
              <a:t> </a:t>
            </a:r>
            <a:r>
              <a:rPr lang="en-US" sz="2400" b="1" dirty="0" err="1" smtClean="0">
                <a:solidFill>
                  <a:schemeClr val="tx1"/>
                </a:solidFill>
              </a:rPr>
              <a:t>số</a:t>
            </a:r>
            <a:endParaRPr lang="en-US" sz="2400" b="1" dirty="0">
              <a:solidFill>
                <a:schemeClr val="tx1"/>
              </a:solidFill>
            </a:endParaRPr>
          </a:p>
        </p:txBody>
      </p:sp>
      <p:sp>
        <p:nvSpPr>
          <p:cNvPr id="38" name="TextBox 37"/>
          <p:cNvSpPr txBox="1"/>
          <p:nvPr/>
        </p:nvSpPr>
        <p:spPr>
          <a:xfrm>
            <a:off x="6010382" y="2601189"/>
            <a:ext cx="2476072" cy="461665"/>
          </a:xfrm>
          <a:prstGeom prst="rect">
            <a:avLst/>
          </a:prstGeom>
          <a:noFill/>
        </p:spPr>
        <p:txBody>
          <a:bodyPr wrap="square" rtlCol="0">
            <a:spAutoFit/>
          </a:bodyPr>
          <a:lstStyle/>
          <a:p>
            <a:r>
              <a:rPr lang="en-US" sz="2400" b="1" dirty="0" err="1" smtClean="0">
                <a:solidFill>
                  <a:schemeClr val="tx1"/>
                </a:solidFill>
              </a:rPr>
              <a:t>Tỉ</a:t>
            </a:r>
            <a:r>
              <a:rPr lang="en-US" sz="2400" b="1" dirty="0" smtClean="0">
                <a:solidFill>
                  <a:schemeClr val="tx1"/>
                </a:solidFill>
              </a:rPr>
              <a:t> </a:t>
            </a:r>
            <a:r>
              <a:rPr lang="en-US" sz="2400" b="1" dirty="0" err="1" smtClean="0">
                <a:solidFill>
                  <a:schemeClr val="tx1"/>
                </a:solidFill>
              </a:rPr>
              <a:t>số</a:t>
            </a:r>
            <a:r>
              <a:rPr lang="en-US" sz="2400" b="1" dirty="0" smtClean="0">
                <a:solidFill>
                  <a:schemeClr val="tx1"/>
                </a:solidFill>
              </a:rPr>
              <a:t> </a:t>
            </a:r>
            <a:r>
              <a:rPr lang="en-US" sz="2400" b="1" dirty="0" err="1" smtClean="0">
                <a:solidFill>
                  <a:schemeClr val="tx1"/>
                </a:solidFill>
              </a:rPr>
              <a:t>phần</a:t>
            </a:r>
            <a:r>
              <a:rPr lang="en-US" sz="2400" b="1" dirty="0" smtClean="0">
                <a:solidFill>
                  <a:schemeClr val="tx1"/>
                </a:solidFill>
              </a:rPr>
              <a:t> </a:t>
            </a:r>
            <a:r>
              <a:rPr lang="en-US" sz="2400" b="1" dirty="0" err="1" smtClean="0">
                <a:solidFill>
                  <a:schemeClr val="tx1"/>
                </a:solidFill>
              </a:rPr>
              <a:t>trăm</a:t>
            </a:r>
            <a:endParaRPr lang="en-US" sz="2400" b="1" dirty="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585627" y="251596"/>
            <a:ext cx="1503667" cy="1361448"/>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rot="21421429">
            <a:off x="957263" y="738586"/>
            <a:ext cx="965771" cy="461665"/>
          </a:xfrm>
          <a:prstGeom prst="rect">
            <a:avLst/>
          </a:prstGeom>
          <a:noFill/>
        </p:spPr>
        <p:txBody>
          <a:bodyPr wrap="square" rtlCol="0">
            <a:spAutoFit/>
          </a:bodyPr>
          <a:lstStyle/>
          <a:p>
            <a:r>
              <a:rPr lang="en-US" sz="2400" b="1" dirty="0" smtClean="0">
                <a:solidFill>
                  <a:schemeClr val="bg1"/>
                </a:solidFill>
              </a:rPr>
              <a:t>HĐ1</a:t>
            </a:r>
            <a:endParaRPr lang="en-US" sz="2400" b="1" dirty="0">
              <a:solidFill>
                <a:schemeClr val="bg1"/>
              </a:solidFill>
            </a:endParaRPr>
          </a:p>
        </p:txBody>
      </p:sp>
      <p:sp>
        <p:nvSpPr>
          <p:cNvPr id="5" name="TextBox 4"/>
          <p:cNvSpPr txBox="1"/>
          <p:nvPr/>
        </p:nvSpPr>
        <p:spPr>
          <a:xfrm>
            <a:off x="1108129" y="1767499"/>
            <a:ext cx="3113070" cy="1477328"/>
          </a:xfrm>
          <a:prstGeom prst="rect">
            <a:avLst/>
          </a:prstGeom>
          <a:noFill/>
        </p:spPr>
        <p:txBody>
          <a:bodyPr wrap="square" rtlCol="0">
            <a:spAutoFit/>
          </a:bodyPr>
          <a:lstStyle/>
          <a:p>
            <a:pPr algn="just">
              <a:lnSpc>
                <a:spcPct val="150000"/>
              </a:lnSpc>
            </a:pPr>
            <a:r>
              <a:rPr lang="en-US" sz="2000" dirty="0" err="1" smtClean="0"/>
              <a:t>Viết</a:t>
            </a:r>
            <a:r>
              <a:rPr lang="en-US" sz="2000" dirty="0" smtClean="0"/>
              <a:t> </a:t>
            </a:r>
            <a:r>
              <a:rPr lang="en-US" sz="2000" dirty="0" err="1" smtClean="0"/>
              <a:t>thương</a:t>
            </a:r>
            <a:r>
              <a:rPr lang="en-US" sz="2000" dirty="0" smtClean="0"/>
              <a:t> </a:t>
            </a:r>
            <a:r>
              <a:rPr lang="en-US" sz="2000" dirty="0" err="1" smtClean="0"/>
              <a:t>trong</a:t>
            </a:r>
            <a:r>
              <a:rPr lang="en-US" sz="2000" dirty="0" smtClean="0"/>
              <a:t> </a:t>
            </a:r>
            <a:r>
              <a:rPr lang="en-US" sz="2000" dirty="0" err="1" smtClean="0"/>
              <a:t>phép</a:t>
            </a:r>
            <a:r>
              <a:rPr lang="en-US" sz="2000" dirty="0" smtClean="0"/>
              <a:t> chia </a:t>
            </a:r>
            <a:r>
              <a:rPr lang="en-US" sz="2000" dirty="0" err="1" smtClean="0"/>
              <a:t>số</a:t>
            </a:r>
            <a:r>
              <a:rPr lang="en-US" sz="2000" dirty="0" smtClean="0"/>
              <a:t> 1 000 </a:t>
            </a:r>
            <a:r>
              <a:rPr lang="en-US" sz="2000" dirty="0" err="1" smtClean="0"/>
              <a:t>cho</a:t>
            </a:r>
            <a:r>
              <a:rPr lang="en-US" sz="2000" dirty="0" smtClean="0"/>
              <a:t> </a:t>
            </a:r>
            <a:r>
              <a:rPr lang="en-US" sz="2000" dirty="0" err="1" smtClean="0"/>
              <a:t>số</a:t>
            </a:r>
            <a:r>
              <a:rPr lang="en-US" sz="2000" dirty="0" smtClean="0"/>
              <a:t> 10 </a:t>
            </a:r>
            <a:r>
              <a:rPr lang="en-US" sz="2000" dirty="0" err="1" smtClean="0"/>
              <a:t>để</a:t>
            </a:r>
            <a:r>
              <a:rPr lang="en-US" sz="2000" dirty="0" smtClean="0"/>
              <a:t> so </a:t>
            </a:r>
            <a:r>
              <a:rPr lang="en-US" sz="2000" dirty="0" err="1" smtClean="0"/>
              <a:t>sánh</a:t>
            </a:r>
            <a:r>
              <a:rPr lang="en-US" sz="2000" dirty="0" smtClean="0"/>
              <a:t> </a:t>
            </a:r>
            <a:r>
              <a:rPr lang="en-US" sz="2000" dirty="0" err="1" smtClean="0"/>
              <a:t>chúng</a:t>
            </a:r>
            <a:r>
              <a:rPr lang="en-US" sz="2000" dirty="0" smtClean="0"/>
              <a:t>.</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7667" y="1874925"/>
            <a:ext cx="391978" cy="1262475"/>
          </a:xfrm>
          <a:prstGeom prst="rect">
            <a:avLst/>
          </a:prstGeom>
        </p:spPr>
      </p:pic>
      <p:sp>
        <p:nvSpPr>
          <p:cNvPr id="7" name="Rounded Rectangular Callout 6"/>
          <p:cNvSpPr/>
          <p:nvPr/>
        </p:nvSpPr>
        <p:spPr>
          <a:xfrm>
            <a:off x="5013790" y="422666"/>
            <a:ext cx="3493212" cy="2062376"/>
          </a:xfrm>
          <a:prstGeom prst="wedgeRoundRectCallout">
            <a:avLst>
              <a:gd name="adj1" fmla="val -58292"/>
              <a:gd name="adj2" fmla="val 44428"/>
              <a:gd name="adj3" fmla="val 16667"/>
            </a:avLst>
          </a:prstGeom>
          <a:solidFill>
            <a:schemeClr val="accent6">
              <a:lumMod val="40000"/>
              <a:lumOff val="60000"/>
            </a:schemeClr>
          </a:solidFill>
          <a:ln>
            <a:solidFill>
              <a:schemeClr val="accent6">
                <a:lumMod val="40000"/>
                <a:lumOff val="6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smtClean="0">
                <a:solidFill>
                  <a:schemeClr val="tx1"/>
                </a:solidFill>
              </a:rPr>
              <a:t>C</a:t>
            </a:r>
            <a:r>
              <a:rPr lang="vi-VN" sz="2000" dirty="0" smtClean="0">
                <a:solidFill>
                  <a:schemeClr val="tx1"/>
                </a:solidFill>
              </a:rPr>
              <a:t>ăn </a:t>
            </a:r>
            <a:r>
              <a:rPr lang="vi-VN" sz="2000" dirty="0">
                <a:solidFill>
                  <a:schemeClr val="tx1"/>
                </a:solidFill>
              </a:rPr>
              <a:t>cứ vào thương trong phép chia số 1000 cho 10, em có kết luận gì về quan hệ của hai số 1000 và 10?</a:t>
            </a:r>
            <a:endParaRPr lang="en-US" sz="2000" dirty="0">
              <a:solidFill>
                <a:schemeClr val="tx1"/>
              </a:solidFill>
            </a:endParaRPr>
          </a:p>
        </p:txBody>
      </p:sp>
      <mc:AlternateContent xmlns:mc="http://schemas.openxmlformats.org/markup-compatibility/2006" xmlns:a14="http://schemas.microsoft.com/office/drawing/2010/main">
        <mc:Choice Requires="a14">
          <p:sp>
            <p:nvSpPr>
              <p:cNvPr id="20" name="Rounded Rectangular Callout 19"/>
              <p:cNvSpPr/>
              <p:nvPr/>
            </p:nvSpPr>
            <p:spPr>
              <a:xfrm>
                <a:off x="4911049" y="2753473"/>
                <a:ext cx="3441841" cy="1747115"/>
              </a:xfrm>
              <a:prstGeom prst="wedgeRoundRectCallout">
                <a:avLst>
                  <a:gd name="adj1" fmla="val 57590"/>
                  <a:gd name="adj2" fmla="val 42435"/>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smtClean="0">
                    <a:solidFill>
                      <a:schemeClr val="tx1"/>
                    </a:solidFill>
                  </a:rPr>
                  <a:t>Thương 1 000 : 10 (</a:t>
                </a:r>
                <a:r>
                  <a:rPr lang="en-US" sz="2000" dirty="0" err="1" smtClean="0">
                    <a:solidFill>
                      <a:schemeClr val="tx1"/>
                    </a:solidFill>
                  </a:rPr>
                  <a:t>cũng</a:t>
                </a:r>
                <a:r>
                  <a:rPr lang="en-US" sz="2000" dirty="0" smtClean="0">
                    <a:solidFill>
                      <a:schemeClr val="tx1"/>
                    </a:solidFill>
                  </a:rPr>
                  <a:t> </a:t>
                </a:r>
                <a:r>
                  <a:rPr lang="en-US" sz="2000" dirty="0" err="1" smtClean="0">
                    <a:solidFill>
                      <a:schemeClr val="tx1"/>
                    </a:solidFill>
                  </a:rPr>
                  <a:t>kí</a:t>
                </a:r>
                <a:r>
                  <a:rPr lang="en-US" sz="2000" dirty="0" smtClean="0">
                    <a:solidFill>
                      <a:schemeClr val="tx1"/>
                    </a:solidFill>
                  </a:rPr>
                  <a:t> </a:t>
                </a:r>
                <a:r>
                  <a:rPr lang="en-US" sz="2000" dirty="0" err="1" smtClean="0">
                    <a:solidFill>
                      <a:schemeClr val="tx1"/>
                    </a:solidFill>
                  </a:rPr>
                  <a:t>hiệu</a:t>
                </a:r>
                <a:r>
                  <a:rPr lang="en-US" sz="2000" dirty="0" smtClean="0">
                    <a:solidFill>
                      <a:schemeClr val="tx1"/>
                    </a:solidFill>
                  </a:rPr>
                  <a:t> </a:t>
                </a:r>
                <a:r>
                  <a:rPr lang="en-US" sz="2000" dirty="0" err="1" smtClean="0">
                    <a:solidFill>
                      <a:schemeClr val="tx1"/>
                    </a:solidFill>
                  </a:rPr>
                  <a:t>là</a:t>
                </a:r>
                <a:r>
                  <a:rPr lang="en-US" sz="2000" dirty="0" smtClean="0">
                    <a:solidFill>
                      <a:schemeClr val="tx1"/>
                    </a:solidFill>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1 000</m:t>
                        </m:r>
                      </m:num>
                      <m:den>
                        <m:r>
                          <a:rPr lang="en-US" sz="2000" b="0" i="1" smtClean="0">
                            <a:solidFill>
                              <a:schemeClr val="tx1"/>
                            </a:solidFill>
                            <a:latin typeface="Cambria Math" panose="02040503050406030204" pitchFamily="18" charset="0"/>
                          </a:rPr>
                          <m:t>10</m:t>
                        </m:r>
                      </m:den>
                    </m:f>
                  </m:oMath>
                </a14:m>
                <a:r>
                  <a:rPr lang="en-US" sz="2000" dirty="0" smtClean="0">
                    <a:solidFill>
                      <a:schemeClr val="tx1"/>
                    </a:solidFill>
                  </a:rPr>
                  <a:t>) </a:t>
                </a:r>
                <a:r>
                  <a:rPr lang="en-US" sz="2000" dirty="0" err="1" smtClean="0">
                    <a:solidFill>
                      <a:schemeClr val="tx1"/>
                    </a:solidFill>
                  </a:rPr>
                  <a:t>thể</a:t>
                </a:r>
                <a:r>
                  <a:rPr lang="en-US" sz="2000" dirty="0" smtClean="0">
                    <a:solidFill>
                      <a:schemeClr val="tx1"/>
                    </a:solidFill>
                  </a:rPr>
                  <a:t> </a:t>
                </a:r>
                <a:r>
                  <a:rPr lang="en-US" sz="2000" dirty="0" err="1" smtClean="0">
                    <a:solidFill>
                      <a:schemeClr val="tx1"/>
                    </a:solidFill>
                  </a:rPr>
                  <a:t>hiện</a:t>
                </a:r>
                <a:r>
                  <a:rPr lang="en-US" sz="2000" dirty="0" smtClean="0">
                    <a:solidFill>
                      <a:schemeClr val="tx1"/>
                    </a:solidFill>
                  </a:rPr>
                  <a:t> </a:t>
                </a:r>
                <a:r>
                  <a:rPr lang="en-US" sz="2000" dirty="0" err="1" smtClean="0">
                    <a:solidFill>
                      <a:schemeClr val="tx1"/>
                    </a:solidFill>
                  </a:rPr>
                  <a:t>sự</a:t>
                </a:r>
                <a:r>
                  <a:rPr lang="en-US" sz="2000" dirty="0" smtClean="0">
                    <a:solidFill>
                      <a:schemeClr val="tx1"/>
                    </a:solidFill>
                  </a:rPr>
                  <a:t> so </a:t>
                </a:r>
                <a:r>
                  <a:rPr lang="en-US" sz="2000" dirty="0" err="1" smtClean="0">
                    <a:solidFill>
                      <a:schemeClr val="tx1"/>
                    </a:solidFill>
                  </a:rPr>
                  <a:t>sánh</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1 000 </a:t>
                </a:r>
                <a:r>
                  <a:rPr lang="en-US" sz="2000" dirty="0" err="1" smtClean="0">
                    <a:solidFill>
                      <a:schemeClr val="tx1"/>
                    </a:solidFill>
                  </a:rPr>
                  <a:t>với</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10.</a:t>
                </a:r>
                <a:endParaRPr lang="en-US" sz="2000" dirty="0">
                  <a:solidFill>
                    <a:schemeClr val="tx1"/>
                  </a:solidFill>
                </a:endParaRPr>
              </a:p>
            </p:txBody>
          </p:sp>
        </mc:Choice>
        <mc:Fallback xmlns="">
          <p:sp>
            <p:nvSpPr>
              <p:cNvPr id="20" name="Rounded Rectangular Callout 19"/>
              <p:cNvSpPr>
                <a:spLocks noRot="1" noChangeAspect="1" noMove="1" noResize="1" noEditPoints="1" noAdjustHandles="1" noChangeArrowheads="1" noChangeShapeType="1" noTextEdit="1"/>
              </p:cNvSpPr>
              <p:nvPr/>
            </p:nvSpPr>
            <p:spPr>
              <a:xfrm>
                <a:off x="4911049" y="2753473"/>
                <a:ext cx="3441841" cy="1747115"/>
              </a:xfrm>
              <a:prstGeom prst="wedgeRoundRectCallout">
                <a:avLst>
                  <a:gd name="adj1" fmla="val 57590"/>
                  <a:gd name="adj2" fmla="val 42435"/>
                  <a:gd name="adj3" fmla="val 16667"/>
                </a:avLst>
              </a:prstGeom>
              <a:blipFill rotWithShape="0">
                <a:blip r:embed="rId4"/>
                <a:stretch>
                  <a:fillRect/>
                </a:stretch>
              </a:blipFill>
              <a:ln>
                <a:solidFill>
                  <a:schemeClr val="accent3">
                    <a:lumMod val="40000"/>
                    <a:lumOff val="60000"/>
                  </a:schemeClr>
                </a:solidFill>
              </a:ln>
              <a:effectLst>
                <a:outerShdw blurRad="50800" dist="38100" dir="8100000" algn="tr" rotWithShape="0">
                  <a:prstClr val="black">
                    <a:alpha val="40000"/>
                  </a:prstClr>
                </a:outerShdw>
              </a:effectLst>
            </p:spPr>
            <p:txBody>
              <a:bodyPr/>
              <a:lstStyle/>
              <a:p>
                <a:r>
                  <a:rPr lang="en-US">
                    <a:noFill/>
                  </a:rPr>
                  <a:t> </a:t>
                </a:r>
              </a:p>
            </p:txBody>
          </p:sp>
        </mc:Fallback>
      </mc:AlternateContent>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9097" t="5383" r="7545" b="8006"/>
          <a:stretch/>
        </p:blipFill>
        <p:spPr>
          <a:xfrm>
            <a:off x="1643864" y="3345320"/>
            <a:ext cx="1880171" cy="14250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5"/>
                                        </p:tgtEl>
                                        <p:attrNameLst>
                                          <p:attrName>style.visibility</p:attrName>
                                        </p:attrNameLst>
                                      </p:cBhvr>
                                      <p:to>
                                        <p:strVal val="visible"/>
                                      </p:to>
                                    </p:set>
                                    <p:animEffect transition="in" filter="fade">
                                      <p:cBhvr>
                                        <p:cTn id="7" dur="500"/>
                                        <p:tgtEl>
                                          <p:spTgt spid="8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9"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trips(up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1977512" y="755563"/>
            <a:ext cx="5188977" cy="5548851"/>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36"/>
          <p:cNvGrpSpPr/>
          <p:nvPr/>
        </p:nvGrpSpPr>
        <p:grpSpPr>
          <a:xfrm>
            <a:off x="1003006" y="385679"/>
            <a:ext cx="1668174" cy="1667776"/>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36"/>
          <p:cNvSpPr txBox="1"/>
          <p:nvPr/>
        </p:nvSpPr>
        <p:spPr>
          <a:xfrm rot="180294">
            <a:off x="1074711" y="873110"/>
            <a:ext cx="1535532" cy="71075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smtClean="0">
                <a:latin typeface="+mn-lt"/>
                <a:ea typeface="Delius"/>
                <a:cs typeface="Delius"/>
                <a:sym typeface="Delius"/>
              </a:rPr>
              <a:t>KẾT LUẬN</a:t>
            </a:r>
            <a:endParaRPr sz="2000" b="1" dirty="0">
              <a:latin typeface="+mn-lt"/>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2627817" y="1641691"/>
                <a:ext cx="4101756" cy="2619115"/>
              </a:xfrm>
              <a:prstGeom prst="rect">
                <a:avLst/>
              </a:prstGeom>
              <a:noFill/>
            </p:spPr>
            <p:txBody>
              <a:bodyPr wrap="square" rtlCol="0">
                <a:spAutoFit/>
              </a:bodyPr>
              <a:lstStyle/>
              <a:p>
                <a:pPr algn="just">
                  <a:lnSpc>
                    <a:spcPct val="150000"/>
                  </a:lnSpc>
                </a:pPr>
                <a:r>
                  <a:rPr lang="en-US" sz="2400" dirty="0" smtClean="0"/>
                  <a:t>Tỉ </a:t>
                </a:r>
                <a:r>
                  <a:rPr lang="en-US" sz="2400" dirty="0" err="1" smtClean="0"/>
                  <a:t>số</a:t>
                </a:r>
                <a:r>
                  <a:rPr lang="en-US" sz="2400" dirty="0" smtClean="0"/>
                  <a:t> </a:t>
                </a:r>
                <a:r>
                  <a:rPr lang="en-US" sz="2400" dirty="0" err="1" smtClean="0"/>
                  <a:t>của</a:t>
                </a:r>
                <a:r>
                  <a:rPr lang="en-US" sz="2400" dirty="0" smtClean="0"/>
                  <a:t> a </a:t>
                </a:r>
                <a:r>
                  <a:rPr lang="en-US" sz="2400" dirty="0" err="1" smtClean="0"/>
                  <a:t>và</a:t>
                </a:r>
                <a:r>
                  <a:rPr lang="en-US" sz="2400" dirty="0" smtClean="0"/>
                  <a:t> b (b</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smtClean="0"/>
                  <a:t> 0) </a:t>
                </a:r>
                <a:r>
                  <a:rPr lang="en-US" sz="2400" dirty="0" err="1" smtClean="0"/>
                  <a:t>là</a:t>
                </a:r>
                <a:r>
                  <a:rPr lang="en-US" sz="2400" dirty="0" smtClean="0"/>
                  <a:t> </a:t>
                </a:r>
                <a:r>
                  <a:rPr lang="en-US" sz="2400" dirty="0" err="1" smtClean="0"/>
                  <a:t>thương</a:t>
                </a:r>
                <a:r>
                  <a:rPr lang="en-US" sz="2400" dirty="0" smtClean="0"/>
                  <a:t> </a:t>
                </a:r>
                <a:r>
                  <a:rPr lang="en-US" sz="2400" dirty="0" err="1" smtClean="0"/>
                  <a:t>trong</a:t>
                </a:r>
                <a:r>
                  <a:rPr lang="en-US" sz="2400" dirty="0" smtClean="0"/>
                  <a:t> </a:t>
                </a:r>
                <a:r>
                  <a:rPr lang="en-US" sz="2400" dirty="0" err="1" smtClean="0"/>
                  <a:t>phép</a:t>
                </a:r>
                <a:r>
                  <a:rPr lang="en-US" sz="2400" dirty="0" smtClean="0"/>
                  <a:t> chia </a:t>
                </a:r>
                <a:r>
                  <a:rPr lang="en-US" sz="2400" dirty="0" err="1" smtClean="0"/>
                  <a:t>số</a:t>
                </a:r>
                <a:r>
                  <a:rPr lang="en-US" sz="2400" dirty="0" smtClean="0"/>
                  <a:t> a </a:t>
                </a:r>
                <a:r>
                  <a:rPr lang="en-US" sz="2400" dirty="0" err="1" smtClean="0"/>
                  <a:t>cho</a:t>
                </a:r>
                <a:r>
                  <a:rPr lang="en-US" sz="2400" dirty="0" smtClean="0"/>
                  <a:t> </a:t>
                </a:r>
                <a:r>
                  <a:rPr lang="en-US" sz="2400" dirty="0" err="1" smtClean="0"/>
                  <a:t>số</a:t>
                </a:r>
                <a:r>
                  <a:rPr lang="en-US" sz="2400" dirty="0" smtClean="0"/>
                  <a:t> b, </a:t>
                </a:r>
                <a:r>
                  <a:rPr lang="en-US" sz="2400" dirty="0" err="1" smtClean="0"/>
                  <a:t>kí</a:t>
                </a:r>
                <a:r>
                  <a:rPr lang="en-US" sz="2400" dirty="0" smtClean="0"/>
                  <a:t> </a:t>
                </a:r>
                <a:r>
                  <a:rPr lang="en-US" sz="2400" dirty="0" err="1" smtClean="0"/>
                  <a:t>hiệu</a:t>
                </a:r>
                <a:r>
                  <a:rPr lang="en-US" sz="2400" dirty="0" smtClean="0"/>
                  <a:t> </a:t>
                </a:r>
                <a:r>
                  <a:rPr lang="en-US" sz="2400" dirty="0" err="1" smtClean="0"/>
                  <a:t>là</a:t>
                </a:r>
                <a:r>
                  <a:rPr lang="en-US" sz="2400" dirty="0" smtClean="0"/>
                  <a:t> a : b </a:t>
                </a:r>
                <a:r>
                  <a:rPr lang="en-US" sz="2400" dirty="0" err="1" smtClean="0"/>
                  <a:t>hoặc</a:t>
                </a:r>
                <a:r>
                  <a:rPr lang="en-US" sz="2400" dirty="0" smtClean="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𝑎</m:t>
                        </m:r>
                      </m:num>
                      <m:den>
                        <m:r>
                          <a:rPr lang="en-US" sz="2800" b="0" i="1" smtClean="0">
                            <a:latin typeface="Cambria Math" panose="02040503050406030204" pitchFamily="18" charset="0"/>
                          </a:rPr>
                          <m:t>𝑏</m:t>
                        </m:r>
                      </m:den>
                    </m:f>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627817" y="1641691"/>
                <a:ext cx="4101756" cy="2619115"/>
              </a:xfrm>
              <a:prstGeom prst="rect">
                <a:avLst/>
              </a:prstGeom>
              <a:blipFill rotWithShape="0">
                <a:blip r:embed="rId3"/>
                <a:stretch>
                  <a:fillRect l="-2229" r="-23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804726" y="582818"/>
            <a:ext cx="751675" cy="744325"/>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5395463" y="832475"/>
              <a:ext cx="707700" cy="707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37"/>
          <p:cNvSpPr txBox="1">
            <a:spLocks noGrp="1"/>
          </p:cNvSpPr>
          <p:nvPr>
            <p:ph type="title" idx="2"/>
          </p:nvPr>
        </p:nvSpPr>
        <p:spPr>
          <a:xfrm>
            <a:off x="804725" y="726593"/>
            <a:ext cx="751675"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chemeClr val="lt1"/>
                </a:solidFill>
                <a:latin typeface="+mn-lt"/>
              </a:rPr>
              <a:t>VD:</a:t>
            </a:r>
            <a:endParaRPr sz="2400" dirty="0">
              <a:solidFill>
                <a:schemeClr val="lt1"/>
              </a:solidFill>
              <a:latin typeface="+mn-lt"/>
            </a:endParaRPr>
          </a:p>
        </p:txBody>
      </p:sp>
      <mc:AlternateContent xmlns:mc="http://schemas.openxmlformats.org/markup-compatibility/2006" xmlns:a14="http://schemas.microsoft.com/office/drawing/2010/main">
        <mc:Choice Requires="a14">
          <p:sp>
            <p:nvSpPr>
              <p:cNvPr id="4" name="TextBox 3"/>
              <p:cNvSpPr txBox="1"/>
              <p:nvPr/>
            </p:nvSpPr>
            <p:spPr>
              <a:xfrm>
                <a:off x="732805" y="1456555"/>
                <a:ext cx="3746727" cy="2169184"/>
              </a:xfrm>
              <a:prstGeom prst="rect">
                <a:avLst/>
              </a:prstGeom>
              <a:noFill/>
            </p:spPr>
            <p:txBody>
              <a:bodyPr wrap="square" rtlCol="0">
                <a:spAutoFit/>
              </a:bodyPr>
              <a:lstStyle/>
              <a:p>
                <a:pPr algn="just">
                  <a:lnSpc>
                    <a:spcPct val="150000"/>
                  </a:lnSpc>
                </a:pPr>
                <a:r>
                  <a:rPr lang="en-US" sz="2000" dirty="0" smtClean="0"/>
                  <a:t>a) </a:t>
                </a:r>
                <a:r>
                  <a:rPr lang="en-US" sz="2000" dirty="0" err="1" smtClean="0"/>
                  <a:t>Đọc</a:t>
                </a:r>
                <a:r>
                  <a:rPr lang="en-US" sz="2000" dirty="0" smtClean="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smtClean="0"/>
                  <a:t>sau</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endParaRPr lang="en-US" sz="2000" dirty="0" smtClean="0"/>
              </a:p>
              <a:p>
                <a:pPr algn="just">
                  <a:lnSpc>
                    <a:spcPct val="150000"/>
                  </a:lnSpc>
                </a:pPr>
                <a:r>
                  <a:rPr lang="en-US" sz="2000" dirty="0" smtClean="0"/>
                  <a:t>b) </a:t>
                </a:r>
                <a:r>
                  <a:rPr lang="en-US" sz="2000" dirty="0" err="1" smtClean="0"/>
                  <a:t>Viết</a:t>
                </a:r>
                <a:r>
                  <a:rPr lang="en-US" sz="2000" dirty="0" smtClean="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12 </a:t>
                </a:r>
                <a:r>
                  <a:rPr lang="en-US" sz="2000" dirty="0" err="1"/>
                  <a:t>và</a:t>
                </a:r>
                <a:r>
                  <a:rPr lang="en-US" sz="2000" dirty="0"/>
                  <a:t> -7</a:t>
                </a:r>
                <a:r>
                  <a:rPr lang="en-US" sz="2000" dirty="0" smtClean="0"/>
                  <a:t>;</a:t>
                </a:r>
              </a:p>
              <a:p>
                <a:pPr algn="just">
                  <a:lnSpc>
                    <a:spcPct val="150000"/>
                  </a:lnSpc>
                </a:pP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en-US" sz="2000" dirty="0" smtClean="0"/>
                  <a:t>  và </a:t>
                </a:r>
                <a:r>
                  <a:rPr lang="en-US" sz="2000" dirty="0"/>
                  <a:t>2,1.</a:t>
                </a:r>
              </a:p>
            </p:txBody>
          </p:sp>
        </mc:Choice>
        <mc:Fallback xmlns="">
          <p:sp>
            <p:nvSpPr>
              <p:cNvPr id="4" name="TextBox 3"/>
              <p:cNvSpPr txBox="1">
                <a:spLocks noRot="1" noChangeAspect="1" noMove="1" noResize="1" noEditPoints="1" noAdjustHandles="1" noChangeArrowheads="1" noChangeShapeType="1" noTextEdit="1"/>
              </p:cNvSpPr>
              <p:nvPr/>
            </p:nvSpPr>
            <p:spPr>
              <a:xfrm>
                <a:off x="732805" y="1456555"/>
                <a:ext cx="3746727" cy="2169184"/>
              </a:xfrm>
              <a:prstGeom prst="rect">
                <a:avLst/>
              </a:prstGeom>
              <a:blipFill rotWithShape="0">
                <a:blip r:embed="rId3"/>
                <a:stretch>
                  <a:fillRect l="-1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885361" y="299924"/>
                <a:ext cx="3662737" cy="4482446"/>
              </a:xfrm>
              <a:prstGeom prst="rect">
                <a:avLst/>
              </a:prstGeom>
            </p:spPr>
            <p:txBody>
              <a:bodyPr wrap="square">
                <a:spAutoFit/>
              </a:bodyPr>
              <a:lstStyle/>
              <a:p>
                <a:pPr algn="just">
                  <a:lnSpc>
                    <a:spcPct val="150000"/>
                  </a:lnSpc>
                </a:pPr>
                <a:r>
                  <a:rPr lang="vi-VN" sz="2000" dirty="0" smtClean="0"/>
                  <a:t>a) 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vi-VN" sz="2000" dirty="0" smtClean="0"/>
                  <a:t> </a:t>
                </a:r>
                <a:r>
                  <a:rPr lang="vi-VN" sz="2000" dirty="0"/>
                  <a:t>được gọi là: tỉ số của 5 và </a:t>
                </a:r>
                <a:r>
                  <a:rPr lang="vi-VN" sz="2000" dirty="0" smtClean="0"/>
                  <a:t>6</a:t>
                </a:r>
                <a:r>
                  <a:rPr lang="en-US" sz="2000" dirty="0" smtClean="0"/>
                  <a:t>.</a:t>
                </a:r>
                <a:endParaRPr lang="vi-VN" sz="2000" dirty="0"/>
              </a:p>
              <a:p>
                <a:pPr algn="just">
                  <a:lnSpc>
                    <a:spcPct val="150000"/>
                  </a:lnSpc>
                </a:pPr>
                <a:r>
                  <a:rPr lang="vi-VN" sz="2000" dirty="0"/>
                  <a:t>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r>
                  <a:rPr lang="en-US" sz="2000" dirty="0" smtClean="0"/>
                  <a:t> </a:t>
                </a:r>
                <a:r>
                  <a:rPr lang="vi-VN" sz="2000" dirty="0" smtClean="0"/>
                  <a:t>được </a:t>
                </a:r>
                <a:r>
                  <a:rPr lang="vi-VN" sz="2000" dirty="0"/>
                  <a:t>gọi là: tỉ số của 0,2 và 3,1.</a:t>
                </a:r>
              </a:p>
              <a:p>
                <a:pPr algn="just">
                  <a:lnSpc>
                    <a:spcPct val="150000"/>
                  </a:lnSpc>
                </a:pPr>
                <a:r>
                  <a:rPr lang="vi-VN" sz="2000" dirty="0"/>
                  <a:t>b) Tỉ số của 12 và -7 là: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12</m:t>
                        </m:r>
                      </m:num>
                      <m:den>
                        <m:r>
                          <a:rPr lang="en-US" sz="2400" b="0" i="1" smtClean="0">
                            <a:latin typeface="Cambria Math" panose="02040503050406030204" pitchFamily="18" charset="0"/>
                          </a:rPr>
                          <m:t>−7</m:t>
                        </m:r>
                      </m:den>
                    </m:f>
                  </m:oMath>
                </a14:m>
                <a:r>
                  <a:rPr lang="en-US" sz="2000" dirty="0" smtClean="0"/>
                  <a:t> </a:t>
                </a:r>
              </a:p>
              <a:p>
                <a:pPr algn="just">
                  <a:lnSpc>
                    <a:spcPct val="150000"/>
                  </a:lnSpc>
                </a:pPr>
                <a:r>
                  <a:rPr lang="vi-VN" sz="2000" dirty="0" smtClean="0"/>
                  <a:t>Tỉ </a:t>
                </a:r>
                <a:r>
                  <a:rPr lang="vi-VN" sz="2000" dirty="0"/>
                  <a:t>số của</a:t>
                </a:r>
                <a:r>
                  <a:rPr lang="vi-VN" sz="2400" dirty="0"/>
                  <a:t>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vi-VN" sz="2000" dirty="0" smtClean="0"/>
                  <a:t> và </a:t>
                </a:r>
                <a:r>
                  <a:rPr lang="vi-VN" sz="2000" dirty="0"/>
                  <a:t>2,1 là</a:t>
                </a:r>
                <a:r>
                  <a:rPr lang="vi-VN" sz="2000" dirty="0" smtClean="0"/>
                  <a:t>:</a:t>
                </a:r>
                <a:r>
                  <a:rPr lang="en-US" sz="2000" dirty="0" smtClean="0"/>
                  <a:t> </a:t>
                </a:r>
                <a14:m>
                  <m:oMath xmlns:m="http://schemas.openxmlformats.org/officeDocument/2006/math">
                    <m:f>
                      <m:fPr>
                        <m:ctrlPr>
                          <a:rPr lang="en-US" sz="2400" i="1" smtClean="0">
                            <a:latin typeface="Cambria Math" panose="02040503050406030204" pitchFamily="18" charset="0"/>
                          </a:rPr>
                        </m:ctrlPr>
                      </m:fPr>
                      <m:num>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num>
                      <m:den>
                        <m:r>
                          <a:rPr lang="en-US" sz="2400" b="0" i="1" smtClean="0">
                            <a:latin typeface="Cambria Math" panose="02040503050406030204" pitchFamily="18" charset="0"/>
                          </a:rPr>
                          <m:t>2,1</m:t>
                        </m:r>
                      </m:den>
                    </m:f>
                  </m:oMath>
                </a14:m>
                <a:endParaRPr lang="vi-VN" sz="2000" dirty="0"/>
              </a:p>
            </p:txBody>
          </p:sp>
        </mc:Choice>
        <mc:Fallback xmlns="">
          <p:sp>
            <p:nvSpPr>
              <p:cNvPr id="5" name="Rectangle 4"/>
              <p:cNvSpPr>
                <a:spLocks noRot="1" noChangeAspect="1" noMove="1" noResize="1" noEditPoints="1" noAdjustHandles="1" noChangeArrowheads="1" noChangeShapeType="1" noTextEdit="1"/>
              </p:cNvSpPr>
              <p:nvPr/>
            </p:nvSpPr>
            <p:spPr>
              <a:xfrm>
                <a:off x="4885361" y="299924"/>
                <a:ext cx="3662737" cy="4482446"/>
              </a:xfrm>
              <a:prstGeom prst="rect">
                <a:avLst/>
              </a:prstGeom>
              <a:blipFill rotWithShape="0">
                <a:blip r:embed="rId4"/>
                <a:stretch>
                  <a:fillRect l="-1664" r="-1830"/>
                </a:stretch>
              </a:blipFill>
            </p:spPr>
            <p:txBody>
              <a:bodyPr/>
              <a:lstStyle/>
              <a:p>
                <a:r>
                  <a:rPr lang="en-US">
                    <a:noFill/>
                  </a:rPr>
                  <a:t> </a:t>
                </a:r>
              </a:p>
            </p:txBody>
          </p:sp>
        </mc:Fallback>
      </mc:AlternateContent>
      <p:sp>
        <p:nvSpPr>
          <p:cNvPr id="6" name="Curved Down Arrow 5"/>
          <p:cNvSpPr/>
          <p:nvPr/>
        </p:nvSpPr>
        <p:spPr>
          <a:xfrm rot="19770258">
            <a:off x="3414793" y="516998"/>
            <a:ext cx="1587328" cy="576681"/>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arn(inVertical)">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left)">
                                      <p:cBhvr>
                                        <p:cTn id="35" dur="500"/>
                                        <p:tgtEl>
                                          <p:spTgt spid="5">
                                            <p:txEl>
                                              <p:pRg st="2" end="2"/>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left)">
                                      <p:cBhvr>
                                        <p:cTn id="3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5223725" y="780231"/>
            <a:ext cx="3275656" cy="1667482"/>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9" name="Google Shape;1149;p48"/>
          <p:cNvGrpSpPr/>
          <p:nvPr/>
        </p:nvGrpSpPr>
        <p:grpSpPr>
          <a:xfrm>
            <a:off x="5179975" y="736456"/>
            <a:ext cx="3275656" cy="1667482"/>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2" name="Google Shape;1152;p48"/>
          <p:cNvSpPr/>
          <p:nvPr/>
        </p:nvSpPr>
        <p:spPr>
          <a:xfrm>
            <a:off x="5223725" y="2741749"/>
            <a:ext cx="3275332" cy="1758331"/>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48"/>
          <p:cNvGrpSpPr/>
          <p:nvPr/>
        </p:nvGrpSpPr>
        <p:grpSpPr>
          <a:xfrm>
            <a:off x="5179975" y="2697974"/>
            <a:ext cx="3275494" cy="1758331"/>
            <a:chOff x="5179975" y="849938"/>
            <a:chExt cx="3027750" cy="1554000"/>
          </a:xfrm>
        </p:grpSpPr>
        <p:sp>
          <p:nvSpPr>
            <p:cNvPr id="1154" name="Google Shape;1154;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48"/>
          <p:cNvSpPr/>
          <p:nvPr/>
        </p:nvSpPr>
        <p:spPr>
          <a:xfrm>
            <a:off x="893240" y="1718554"/>
            <a:ext cx="3189303" cy="2310067"/>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7" name="Google Shape;1157;p48"/>
          <p:cNvGrpSpPr/>
          <p:nvPr/>
        </p:nvGrpSpPr>
        <p:grpSpPr>
          <a:xfrm>
            <a:off x="849490" y="1674779"/>
            <a:ext cx="3189462" cy="2310067"/>
            <a:chOff x="5179975" y="849938"/>
            <a:chExt cx="3027751" cy="1554000"/>
          </a:xfrm>
        </p:grpSpPr>
        <p:sp>
          <p:nvSpPr>
            <p:cNvPr id="1158" name="Google Shape;1158;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8"/>
            <p:cNvSpPr/>
            <p:nvPr/>
          </p:nvSpPr>
          <p:spPr>
            <a:xfrm>
              <a:off x="7862193" y="849938"/>
              <a:ext cx="345533" cy="226212"/>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48"/>
          <p:cNvSpPr/>
          <p:nvPr/>
        </p:nvSpPr>
        <p:spPr>
          <a:xfrm>
            <a:off x="1234791" y="150813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8"/>
          <p:cNvSpPr/>
          <p:nvPr/>
        </p:nvSpPr>
        <p:spPr>
          <a:xfrm>
            <a:off x="5002550" y="555901"/>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8"/>
          <p:cNvSpPr/>
          <p:nvPr/>
        </p:nvSpPr>
        <p:spPr>
          <a:xfrm>
            <a:off x="5403800" y="253132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8"/>
          <p:cNvSpPr txBox="1">
            <a:spLocks noGrp="1"/>
          </p:cNvSpPr>
          <p:nvPr>
            <p:ph type="title"/>
          </p:nvPr>
        </p:nvSpPr>
        <p:spPr>
          <a:xfrm>
            <a:off x="930296" y="668075"/>
            <a:ext cx="1196455" cy="5956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err="1" smtClean="0">
                <a:solidFill>
                  <a:srgbClr val="C00000"/>
                </a:solidFill>
                <a:latin typeface="+mn-lt"/>
              </a:rPr>
              <a:t>Lưu</a:t>
            </a:r>
            <a:r>
              <a:rPr lang="en-US" sz="2400" dirty="0" smtClean="0">
                <a:solidFill>
                  <a:srgbClr val="C00000"/>
                </a:solidFill>
                <a:latin typeface="+mn-lt"/>
              </a:rPr>
              <a:t> ý</a:t>
            </a:r>
            <a:r>
              <a:rPr lang="en-US" dirty="0" smtClean="0">
                <a:solidFill>
                  <a:srgbClr val="C00000"/>
                </a:solidFill>
              </a:rPr>
              <a:t>:</a:t>
            </a:r>
            <a:endParaRPr dirty="0">
              <a:solidFill>
                <a:srgbClr val="C00000"/>
              </a:solidFill>
            </a:endParaRPr>
          </a:p>
        </p:txBody>
      </p:sp>
      <mc:AlternateContent xmlns:mc="http://schemas.openxmlformats.org/markup-compatibility/2006" xmlns:a14="http://schemas.microsoft.com/office/drawing/2010/main">
        <mc:Choice Requires="a14">
          <p:sp>
            <p:nvSpPr>
              <p:cNvPr id="8" name="Rectangle 7"/>
              <p:cNvSpPr/>
              <p:nvPr/>
            </p:nvSpPr>
            <p:spPr>
              <a:xfrm>
                <a:off x="967414" y="1766048"/>
                <a:ext cx="2830477" cy="2161682"/>
              </a:xfrm>
              <a:prstGeom prst="rect">
                <a:avLst/>
              </a:prstGeom>
            </p:spPr>
            <p:txBody>
              <a:bodyPr wrap="square">
                <a:spAutoFit/>
              </a:bodyPr>
              <a:lstStyle/>
              <a:p>
                <a:pPr algn="just">
                  <a:lnSpc>
                    <a:spcPct val="150000"/>
                  </a:lnSpc>
                </a:pPr>
                <a:r>
                  <a:rPr lang="vi-VN" sz="2000" dirty="0" smtClean="0"/>
                  <a:t>Nếu </a:t>
                </a:r>
                <a:r>
                  <a:rPr lang="vi-VN" sz="2000" dirty="0"/>
                  <a:t>tỉ số của a và b được viết dưới dạng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vi-VN" sz="2000" dirty="0" smtClean="0"/>
                  <a:t> </a:t>
                </a:r>
                <a:r>
                  <a:rPr lang="vi-VN" sz="2000" dirty="0"/>
                  <a:t>thì ta cũng gọi a là tử số và b là mẫu số.</a:t>
                </a:r>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967414" y="1766048"/>
                <a:ext cx="2830477" cy="2161682"/>
              </a:xfrm>
              <a:prstGeom prst="rect">
                <a:avLst/>
              </a:prstGeom>
              <a:blipFill rotWithShape="0">
                <a:blip r:embed="rId3"/>
                <a:stretch>
                  <a:fillRect l="-2371" r="-2155" b="-45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288939" y="806606"/>
                <a:ext cx="3088499" cy="1579791"/>
              </a:xfrm>
              <a:prstGeom prst="rect">
                <a:avLst/>
              </a:prstGeom>
            </p:spPr>
            <p:txBody>
              <a:bodyPr wrap="square">
                <a:spAutoFit/>
              </a:bodyPr>
              <a:lstStyle/>
              <a:p>
                <a:pPr algn="just">
                  <a:lnSpc>
                    <a:spcPct val="150000"/>
                  </a:lnSpc>
                </a:pPr>
                <a:r>
                  <a:rPr lang="vi-VN" sz="2000" dirty="0" smtClean="0"/>
                  <a:t>Tỉ số của số a và số b phải được viết theo đúng thứ tự </a:t>
                </a:r>
                <a14:m>
                  <m:oMath xmlns:m="http://schemas.openxmlformats.org/officeDocument/2006/math">
                    <m:f>
                      <m:fPr>
                        <m:ctrlPr>
                          <a:rPr lang="vi-VN" sz="2000" i="1" smtClean="0">
                            <a:latin typeface="Cambria Math" panose="02040503050406030204" pitchFamily="18" charset="0"/>
                          </a:rPr>
                        </m:ctrlPr>
                      </m:fPr>
                      <m:num>
                        <m:r>
                          <a:rPr lang="en-US" sz="2000" b="0" i="1" smtClean="0">
                            <a:latin typeface="Cambria Math" panose="02040503050406030204" pitchFamily="18" charset="0"/>
                          </a:rPr>
                          <m:t>𝑎</m:t>
                        </m:r>
                      </m:num>
                      <m:den>
                        <m:r>
                          <a:rPr lang="en-US" sz="2000" b="0" i="1" smtClean="0">
                            <a:latin typeface="Cambria Math" panose="02040503050406030204" pitchFamily="18" charset="0"/>
                          </a:rPr>
                          <m:t>𝑏</m:t>
                        </m:r>
                      </m:den>
                    </m:f>
                  </m:oMath>
                </a14:m>
                <a:r>
                  <a:rPr lang="en-US" sz="2000" dirty="0" smtClean="0"/>
                  <a:t> </a:t>
                </a:r>
                <a:r>
                  <a:rPr lang="vi-VN" sz="2000" dirty="0" smtClean="0"/>
                  <a:t>hoặc </a:t>
                </a:r>
                <a:r>
                  <a:rPr lang="vi-VN" sz="2000" dirty="0"/>
                  <a:t>a : b.</a:t>
                </a:r>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5288939" y="806606"/>
                <a:ext cx="3088499" cy="1579791"/>
              </a:xfrm>
              <a:prstGeom prst="rect">
                <a:avLst/>
              </a:prstGeom>
              <a:blipFill rotWithShape="0">
                <a:blip r:embed="rId4"/>
                <a:stretch>
                  <a:fillRect l="-2174" r="-2174" b="-1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317141" y="2678199"/>
                <a:ext cx="3088499" cy="1700017"/>
              </a:xfrm>
              <a:prstGeom prst="rect">
                <a:avLst/>
              </a:prstGeom>
            </p:spPr>
            <p:txBody>
              <a:bodyPr wrap="square">
                <a:spAutoFit/>
              </a:bodyPr>
              <a:lstStyle/>
              <a:p>
                <a:pPr algn="just">
                  <a:lnSpc>
                    <a:spcPct val="150000"/>
                  </a:lnSpc>
                </a:pPr>
                <a:r>
                  <a:rPr lang="en-US" sz="2000" dirty="0" smtClean="0"/>
                  <a:t>Tỉ</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en-US" sz="2000" dirty="0" smtClean="0"/>
                  <a:t> </a:t>
                </a:r>
                <a:r>
                  <a:rPr lang="en-US" sz="2000" dirty="0" err="1"/>
                  <a:t>là</a:t>
                </a:r>
                <a:r>
                  <a:rPr lang="en-US" sz="2000" dirty="0"/>
                  <a:t> </a:t>
                </a:r>
                <a:r>
                  <a:rPr lang="en-US" sz="2000" dirty="0" err="1"/>
                  <a:t>phân</a:t>
                </a:r>
                <a:r>
                  <a:rPr lang="en-US" sz="2000" dirty="0"/>
                  <a:t> </a:t>
                </a:r>
                <a:r>
                  <a:rPr lang="en-US" sz="2000" dirty="0" err="1"/>
                  <a:t>số</a:t>
                </a:r>
                <a:r>
                  <a:rPr lang="en-US" sz="2000" dirty="0"/>
                  <a:t> </a:t>
                </a:r>
                <a:r>
                  <a:rPr lang="en-US" sz="2000" dirty="0" err="1"/>
                  <a:t>nếu</a:t>
                </a:r>
                <a:r>
                  <a:rPr lang="en-US" sz="2000" dirty="0"/>
                  <a:t> </a:t>
                </a:r>
                <a:r>
                  <a:rPr lang="en-US" sz="2000" dirty="0" err="1"/>
                  <a:t>cả</a:t>
                </a:r>
                <a:r>
                  <a:rPr lang="en-US" sz="2000" dirty="0"/>
                  <a:t> </a:t>
                </a:r>
                <a:r>
                  <a:rPr lang="en-US" sz="2000" dirty="0" err="1"/>
                  <a:t>tử</a:t>
                </a:r>
                <a:r>
                  <a:rPr lang="en-US" sz="2000" dirty="0"/>
                  <a:t> a </a:t>
                </a:r>
                <a:r>
                  <a:rPr lang="en-US" sz="2000" dirty="0" err="1"/>
                  <a:t>và</a:t>
                </a:r>
                <a:r>
                  <a:rPr lang="en-US" sz="2000" dirty="0"/>
                  <a:t> </a:t>
                </a:r>
                <a:r>
                  <a:rPr lang="en-US" sz="2000" dirty="0" err="1"/>
                  <a:t>mẫu</a:t>
                </a:r>
                <a:r>
                  <a:rPr lang="en-US" sz="2000" dirty="0"/>
                  <a:t> b </a:t>
                </a:r>
                <a:r>
                  <a:rPr lang="en-US" sz="2000" dirty="0" err="1"/>
                  <a:t>đều</a:t>
                </a:r>
                <a:r>
                  <a:rPr lang="en-US" sz="2000" dirty="0"/>
                  <a:t> </a:t>
                </a:r>
                <a:r>
                  <a:rPr lang="en-US" sz="2000" dirty="0" err="1"/>
                  <a:t>là</a:t>
                </a:r>
                <a:r>
                  <a:rPr lang="en-US" sz="2000" dirty="0"/>
                  <a:t> </a:t>
                </a:r>
                <a:r>
                  <a:rPr lang="en-US" sz="2000" dirty="0" err="1"/>
                  <a:t>số</a:t>
                </a:r>
                <a:r>
                  <a:rPr lang="en-US" sz="2000" dirty="0"/>
                  <a:t> </a:t>
                </a:r>
                <a:r>
                  <a:rPr lang="en-US" sz="2000" dirty="0" err="1"/>
                  <a:t>nguyên</a:t>
                </a:r>
                <a:r>
                  <a:rPr lang="en-US" sz="2000" dirty="0"/>
                  <a:t>.</a:t>
                </a:r>
              </a:p>
            </p:txBody>
          </p:sp>
        </mc:Choice>
        <mc:Fallback xmlns="">
          <p:sp>
            <p:nvSpPr>
              <p:cNvPr id="10" name="Rectangle 9"/>
              <p:cNvSpPr>
                <a:spLocks noRot="1" noChangeAspect="1" noMove="1" noResize="1" noEditPoints="1" noAdjustHandles="1" noChangeArrowheads="1" noChangeShapeType="1" noTextEdit="1"/>
              </p:cNvSpPr>
              <p:nvPr/>
            </p:nvSpPr>
            <p:spPr>
              <a:xfrm>
                <a:off x="5317141" y="2678199"/>
                <a:ext cx="3088499" cy="1700017"/>
              </a:xfrm>
              <a:prstGeom prst="rect">
                <a:avLst/>
              </a:prstGeom>
              <a:blipFill rotWithShape="0">
                <a:blip r:embed="rId5"/>
                <a:stretch>
                  <a:fillRect l="-1972" r="-2170" b="-5735"/>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63"/>
                                        </p:tgtEl>
                                        <p:attrNameLst>
                                          <p:attrName>style.visibility</p:attrName>
                                        </p:attrNameLst>
                                      </p:cBhvr>
                                      <p:to>
                                        <p:strVal val="visible"/>
                                      </p:to>
                                    </p:set>
                                    <p:anim calcmode="lin" valueType="num">
                                      <p:cBhvr additive="base">
                                        <p:cTn id="7" dur="500"/>
                                        <p:tgtEl>
                                          <p:spTgt spid="1163"/>
                                        </p:tgtEl>
                                        <p:attrNameLst>
                                          <p:attrName>ppt_y</p:attrName>
                                        </p:attrNameLst>
                                      </p:cBhvr>
                                      <p:tavLst>
                                        <p:tav tm="0">
                                          <p:val>
                                            <p:strVal val="#ppt_y+#ppt_h*1.125000"/>
                                          </p:val>
                                        </p:tav>
                                        <p:tav tm="100000">
                                          <p:val>
                                            <p:strVal val="#ppt_y"/>
                                          </p:val>
                                        </p:tav>
                                      </p:tavLst>
                                    </p:anim>
                                    <p:animEffect transition="in" filter="wipe(up)">
                                      <p:cBhvr>
                                        <p:cTn id="8" dur="500"/>
                                        <p:tgtEl>
                                          <p:spTgt spid="1163"/>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160"/>
                                        </p:tgtEl>
                                        <p:attrNameLst>
                                          <p:attrName>style.visibility</p:attrName>
                                        </p:attrNameLst>
                                      </p:cBhvr>
                                      <p:to>
                                        <p:strVal val="visible"/>
                                      </p:to>
                                    </p:set>
                                    <p:anim calcmode="lin" valueType="num">
                                      <p:cBhvr>
                                        <p:cTn id="13" dur="500" fill="hold"/>
                                        <p:tgtEl>
                                          <p:spTgt spid="1160"/>
                                        </p:tgtEl>
                                        <p:attrNameLst>
                                          <p:attrName>ppt_w</p:attrName>
                                        </p:attrNameLst>
                                      </p:cBhvr>
                                      <p:tavLst>
                                        <p:tav tm="0">
                                          <p:val>
                                            <p:strVal val="#ppt_w*0.70"/>
                                          </p:val>
                                        </p:tav>
                                        <p:tav tm="100000">
                                          <p:val>
                                            <p:strVal val="#ppt_w"/>
                                          </p:val>
                                        </p:tav>
                                      </p:tavLst>
                                    </p:anim>
                                    <p:anim calcmode="lin" valueType="num">
                                      <p:cBhvr>
                                        <p:cTn id="14" dur="500" fill="hold"/>
                                        <p:tgtEl>
                                          <p:spTgt spid="1160"/>
                                        </p:tgtEl>
                                        <p:attrNameLst>
                                          <p:attrName>ppt_h</p:attrName>
                                        </p:attrNameLst>
                                      </p:cBhvr>
                                      <p:tavLst>
                                        <p:tav tm="0">
                                          <p:val>
                                            <p:strVal val="#ppt_h"/>
                                          </p:val>
                                        </p:tav>
                                        <p:tav tm="100000">
                                          <p:val>
                                            <p:strVal val="#ppt_h"/>
                                          </p:val>
                                        </p:tav>
                                      </p:tavLst>
                                    </p:anim>
                                    <p:animEffect transition="in" filter="fade">
                                      <p:cBhvr>
                                        <p:cTn id="15" dur="500"/>
                                        <p:tgtEl>
                                          <p:spTgt spid="1160"/>
                                        </p:tgtEl>
                                      </p:cBhvr>
                                    </p:animEffect>
                                  </p:childTnLst>
                                </p:cTn>
                              </p:par>
                              <p:par>
                                <p:cTn id="16" presetID="55" presetClass="entr" presetSubtype="0" fill="hold" nodeType="withEffect">
                                  <p:stCondLst>
                                    <p:cond delay="0"/>
                                  </p:stCondLst>
                                  <p:childTnLst>
                                    <p:set>
                                      <p:cBhvr>
                                        <p:cTn id="17" dur="1" fill="hold">
                                          <p:stCondLst>
                                            <p:cond delay="0"/>
                                          </p:stCondLst>
                                        </p:cTn>
                                        <p:tgtEl>
                                          <p:spTgt spid="1157"/>
                                        </p:tgtEl>
                                        <p:attrNameLst>
                                          <p:attrName>style.visibility</p:attrName>
                                        </p:attrNameLst>
                                      </p:cBhvr>
                                      <p:to>
                                        <p:strVal val="visible"/>
                                      </p:to>
                                    </p:set>
                                    <p:anim calcmode="lin" valueType="num">
                                      <p:cBhvr>
                                        <p:cTn id="18" dur="500" fill="hold"/>
                                        <p:tgtEl>
                                          <p:spTgt spid="1157"/>
                                        </p:tgtEl>
                                        <p:attrNameLst>
                                          <p:attrName>ppt_w</p:attrName>
                                        </p:attrNameLst>
                                      </p:cBhvr>
                                      <p:tavLst>
                                        <p:tav tm="0">
                                          <p:val>
                                            <p:strVal val="#ppt_w*0.70"/>
                                          </p:val>
                                        </p:tav>
                                        <p:tav tm="100000">
                                          <p:val>
                                            <p:strVal val="#ppt_w"/>
                                          </p:val>
                                        </p:tav>
                                      </p:tavLst>
                                    </p:anim>
                                    <p:anim calcmode="lin" valueType="num">
                                      <p:cBhvr>
                                        <p:cTn id="19" dur="500" fill="hold"/>
                                        <p:tgtEl>
                                          <p:spTgt spid="1157"/>
                                        </p:tgtEl>
                                        <p:attrNameLst>
                                          <p:attrName>ppt_h</p:attrName>
                                        </p:attrNameLst>
                                      </p:cBhvr>
                                      <p:tavLst>
                                        <p:tav tm="0">
                                          <p:val>
                                            <p:strVal val="#ppt_h"/>
                                          </p:val>
                                        </p:tav>
                                        <p:tav tm="100000">
                                          <p:val>
                                            <p:strVal val="#ppt_h"/>
                                          </p:val>
                                        </p:tav>
                                      </p:tavLst>
                                    </p:anim>
                                    <p:animEffect transition="in" filter="fade">
                                      <p:cBhvr>
                                        <p:cTn id="20" dur="500"/>
                                        <p:tgtEl>
                                          <p:spTgt spid="1157"/>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ppt_w*0.7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animEffect transition="in" filter="fade">
                                      <p:cBhvr>
                                        <p:cTn id="25" dur="500"/>
                                        <p:tgtEl>
                                          <p:spTgt spid="8"/>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156"/>
                                        </p:tgtEl>
                                        <p:attrNameLst>
                                          <p:attrName>style.visibility</p:attrName>
                                        </p:attrNameLst>
                                      </p:cBhvr>
                                      <p:to>
                                        <p:strVal val="visible"/>
                                      </p:to>
                                    </p:set>
                                    <p:anim calcmode="lin" valueType="num">
                                      <p:cBhvr>
                                        <p:cTn id="28" dur="500" fill="hold"/>
                                        <p:tgtEl>
                                          <p:spTgt spid="1156"/>
                                        </p:tgtEl>
                                        <p:attrNameLst>
                                          <p:attrName>ppt_w</p:attrName>
                                        </p:attrNameLst>
                                      </p:cBhvr>
                                      <p:tavLst>
                                        <p:tav tm="0">
                                          <p:val>
                                            <p:strVal val="#ppt_w*0.70"/>
                                          </p:val>
                                        </p:tav>
                                        <p:tav tm="100000">
                                          <p:val>
                                            <p:strVal val="#ppt_w"/>
                                          </p:val>
                                        </p:tav>
                                      </p:tavLst>
                                    </p:anim>
                                    <p:anim calcmode="lin" valueType="num">
                                      <p:cBhvr>
                                        <p:cTn id="29" dur="500" fill="hold"/>
                                        <p:tgtEl>
                                          <p:spTgt spid="1156"/>
                                        </p:tgtEl>
                                        <p:attrNameLst>
                                          <p:attrName>ppt_h</p:attrName>
                                        </p:attrNameLst>
                                      </p:cBhvr>
                                      <p:tavLst>
                                        <p:tav tm="0">
                                          <p:val>
                                            <p:strVal val="#ppt_h"/>
                                          </p:val>
                                        </p:tav>
                                        <p:tav tm="100000">
                                          <p:val>
                                            <p:strVal val="#ppt_h"/>
                                          </p:val>
                                        </p:tav>
                                      </p:tavLst>
                                    </p:anim>
                                    <p:animEffect transition="in" filter="fade">
                                      <p:cBhvr>
                                        <p:cTn id="30" dur="500"/>
                                        <p:tgtEl>
                                          <p:spTgt spid="115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61"/>
                                        </p:tgtEl>
                                        <p:attrNameLst>
                                          <p:attrName>style.visibility</p:attrName>
                                        </p:attrNameLst>
                                      </p:cBhvr>
                                      <p:to>
                                        <p:strVal val="visible"/>
                                      </p:to>
                                    </p:set>
                                    <p:animEffect transition="in" filter="wipe(left)">
                                      <p:cBhvr>
                                        <p:cTn id="35" dur="500"/>
                                        <p:tgtEl>
                                          <p:spTgt spid="116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nodeType="withEffect">
                                  <p:stCondLst>
                                    <p:cond delay="0"/>
                                  </p:stCondLst>
                                  <p:childTnLst>
                                    <p:set>
                                      <p:cBhvr>
                                        <p:cTn id="40" dur="1" fill="hold">
                                          <p:stCondLst>
                                            <p:cond delay="0"/>
                                          </p:stCondLst>
                                        </p:cTn>
                                        <p:tgtEl>
                                          <p:spTgt spid="1149"/>
                                        </p:tgtEl>
                                        <p:attrNameLst>
                                          <p:attrName>style.visibility</p:attrName>
                                        </p:attrNameLst>
                                      </p:cBhvr>
                                      <p:to>
                                        <p:strVal val="visible"/>
                                      </p:to>
                                    </p:set>
                                    <p:animEffect transition="in" filter="wipe(left)">
                                      <p:cBhvr>
                                        <p:cTn id="41" dur="500"/>
                                        <p:tgtEl>
                                          <p:spTgt spid="114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48"/>
                                        </p:tgtEl>
                                        <p:attrNameLst>
                                          <p:attrName>style.visibility</p:attrName>
                                        </p:attrNameLst>
                                      </p:cBhvr>
                                      <p:to>
                                        <p:strVal val="visible"/>
                                      </p:to>
                                    </p:set>
                                    <p:animEffect transition="in" filter="wipe(left)">
                                      <p:cBhvr>
                                        <p:cTn id="44" dur="500"/>
                                        <p:tgtEl>
                                          <p:spTgt spid="114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62"/>
                                        </p:tgtEl>
                                        <p:attrNameLst>
                                          <p:attrName>style.visibility</p:attrName>
                                        </p:attrNameLst>
                                      </p:cBhvr>
                                      <p:to>
                                        <p:strVal val="visible"/>
                                      </p:to>
                                    </p:set>
                                    <p:animEffect transition="in" filter="fade">
                                      <p:cBhvr>
                                        <p:cTn id="49" dur="500"/>
                                        <p:tgtEl>
                                          <p:spTgt spid="116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152"/>
                                        </p:tgtEl>
                                        <p:attrNameLst>
                                          <p:attrName>style.visibility</p:attrName>
                                        </p:attrNameLst>
                                      </p:cBhvr>
                                      <p:to>
                                        <p:strVal val="visible"/>
                                      </p:to>
                                    </p:set>
                                    <p:animEffect transition="in" filter="checkerboard(across)">
                                      <p:cBhvr>
                                        <p:cTn id="55" dur="500"/>
                                        <p:tgtEl>
                                          <p:spTgt spid="1152"/>
                                        </p:tgtEl>
                                      </p:cBhvr>
                                    </p:animEffect>
                                  </p:childTnLst>
                                </p:cTn>
                              </p:par>
                              <p:par>
                                <p:cTn id="56" presetID="5" presetClass="entr" presetSubtype="10" fill="hold" nodeType="withEffect">
                                  <p:stCondLst>
                                    <p:cond delay="0"/>
                                  </p:stCondLst>
                                  <p:childTnLst>
                                    <p:set>
                                      <p:cBhvr>
                                        <p:cTn id="57" dur="1" fill="hold">
                                          <p:stCondLst>
                                            <p:cond delay="0"/>
                                          </p:stCondLst>
                                        </p:cTn>
                                        <p:tgtEl>
                                          <p:spTgt spid="1153"/>
                                        </p:tgtEl>
                                        <p:attrNameLst>
                                          <p:attrName>style.visibility</p:attrName>
                                        </p:attrNameLst>
                                      </p:cBhvr>
                                      <p:to>
                                        <p:strVal val="visible"/>
                                      </p:to>
                                    </p:set>
                                    <p:animEffect transition="in" filter="checkerboard(across)">
                                      <p:cBhvr>
                                        <p:cTn id="58" dur="500"/>
                                        <p:tgtEl>
                                          <p:spTgt spid="1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2" grpId="0" animBg="1"/>
      <p:bldP spid="1156" grpId="0" animBg="1"/>
      <p:bldP spid="1160" grpId="0" animBg="1"/>
      <p:bldP spid="1161" grpId="0" animBg="1"/>
      <p:bldP spid="1162" grpId="0" animBg="1"/>
      <p:bldP spid="1163"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1150705" y="626725"/>
            <a:ext cx="2599361" cy="565079"/>
          </a:xfrm>
          <a:prstGeom prst="roundRect">
            <a:avLst/>
          </a:prstGeom>
          <a:solidFill>
            <a:schemeClr val="accent4">
              <a:lumMod val="40000"/>
              <a:lumOff val="60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Hoạt</a:t>
            </a:r>
            <a:r>
              <a:rPr lang="en-US" sz="2000" b="1" dirty="0" smtClean="0">
                <a:solidFill>
                  <a:srgbClr val="C00000"/>
                </a:solidFill>
              </a:rPr>
              <a:t> </a:t>
            </a:r>
            <a:r>
              <a:rPr lang="en-US" sz="2000" b="1" dirty="0" err="1" smtClean="0">
                <a:solidFill>
                  <a:srgbClr val="C00000"/>
                </a:solidFill>
              </a:rPr>
              <a:t>động</a:t>
            </a:r>
            <a:r>
              <a:rPr lang="en-US" sz="2000" b="1" dirty="0" smtClean="0">
                <a:solidFill>
                  <a:srgbClr val="C00000"/>
                </a:solidFill>
              </a:rPr>
              <a:t> </a:t>
            </a:r>
            <a:r>
              <a:rPr lang="en-US" sz="2000" b="1" dirty="0" err="1" smtClean="0">
                <a:solidFill>
                  <a:srgbClr val="C00000"/>
                </a:solidFill>
              </a:rPr>
              <a:t>cặp</a:t>
            </a:r>
            <a:r>
              <a:rPr lang="en-US" sz="2000" b="1" dirty="0" smtClean="0">
                <a:solidFill>
                  <a:srgbClr val="C00000"/>
                </a:solidFill>
              </a:rPr>
              <a:t> </a:t>
            </a:r>
            <a:r>
              <a:rPr lang="en-US" sz="2000" b="1" dirty="0" err="1" smtClean="0">
                <a:solidFill>
                  <a:srgbClr val="C00000"/>
                </a:solidFill>
              </a:rPr>
              <a:t>đôi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750012" y="1407560"/>
                <a:ext cx="3400746" cy="2723374"/>
              </a:xfrm>
              <a:prstGeom prst="rect">
                <a:avLst/>
              </a:prstGeom>
              <a:noFill/>
            </p:spPr>
            <p:txBody>
              <a:bodyPr wrap="square" rtlCol="0">
                <a:spAutoFit/>
              </a:bodyPr>
              <a:lstStyle/>
              <a:p>
                <a:pPr algn="just">
                  <a:lnSpc>
                    <a:spcPct val="150000"/>
                  </a:lnSpc>
                </a:pPr>
                <a:r>
                  <a:rPr lang="en-US" sz="2000" b="1" dirty="0" smtClean="0">
                    <a:solidFill>
                      <a:srgbClr val="0070C0"/>
                    </a:solidFill>
                  </a:rPr>
                  <a:t>Luyện </a:t>
                </a:r>
                <a:r>
                  <a:rPr lang="en-US" sz="2000" b="1" dirty="0" err="1" smtClean="0">
                    <a:solidFill>
                      <a:srgbClr val="0070C0"/>
                    </a:solidFill>
                  </a:rPr>
                  <a:t>tập</a:t>
                </a:r>
                <a:r>
                  <a:rPr lang="en-US" sz="2000" b="1" dirty="0" smtClean="0">
                    <a:solidFill>
                      <a:srgbClr val="0070C0"/>
                    </a:solidFill>
                  </a:rPr>
                  <a:t> 1:</a:t>
                </a:r>
              </a:p>
              <a:p>
                <a:pPr marL="457200" indent="-457200" algn="just">
                  <a:lnSpc>
                    <a:spcPct val="150000"/>
                  </a:lnSpc>
                  <a:buAutoNum type="alphaLcParenR"/>
                </a:pPr>
                <a:r>
                  <a:rPr lang="en-US" sz="2000" dirty="0" err="1" smtClean="0"/>
                  <a:t>Viết</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-5 </a:t>
                </a:r>
                <a:r>
                  <a:rPr lang="en-US" sz="2000" dirty="0" err="1" smtClean="0"/>
                  <a:t>và</a:t>
                </a:r>
                <a:r>
                  <a:rPr lang="en-US" sz="2000" dirty="0" smtClean="0"/>
                  <a:t> -7; 23,7 </a:t>
                </a:r>
                <a:r>
                  <a:rPr lang="en-US" sz="2000" dirty="0" err="1" smtClean="0"/>
                  <a:t>và</a:t>
                </a:r>
                <a:r>
                  <a:rPr lang="en-US" sz="2000" dirty="0" smtClean="0"/>
                  <a:t> 89,6; 4 </a:t>
                </a:r>
                <a:r>
                  <a:rPr lang="en-US" sz="2000" dirty="0" err="1" smtClean="0"/>
                  <a:t>và</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endParaRPr lang="en-US" sz="2000" dirty="0" smtClean="0"/>
              </a:p>
              <a:p>
                <a:pPr marL="457200" indent="-457200" algn="just">
                  <a:lnSpc>
                    <a:spcPct val="150000"/>
                  </a:lnSpc>
                  <a:buAutoNum type="alphaLcParenR"/>
                </a:pPr>
                <a:r>
                  <a:rPr lang="en-US" sz="2000" dirty="0" err="1" smtClean="0"/>
                  <a:t>Trong</a:t>
                </a:r>
                <a:r>
                  <a:rPr lang="en-US" sz="2000" dirty="0" smtClean="0"/>
                  <a:t> </a:t>
                </a:r>
                <a:r>
                  <a:rPr lang="en-US" sz="2000" dirty="0" err="1" smtClean="0"/>
                  <a:t>các</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đã</a:t>
                </a:r>
                <a:r>
                  <a:rPr lang="en-US" sz="2000" dirty="0" smtClean="0"/>
                  <a:t> </a:t>
                </a:r>
                <a:r>
                  <a:rPr lang="en-US" sz="2000" dirty="0" err="1" smtClean="0"/>
                  <a:t>viết</a:t>
                </a:r>
                <a:r>
                  <a:rPr lang="en-US" sz="2000" dirty="0" smtClean="0"/>
                  <a:t>, </a:t>
                </a:r>
                <a:r>
                  <a:rPr lang="en-US" sz="2000" dirty="0" err="1" smtClean="0"/>
                  <a:t>tỉ</a:t>
                </a:r>
                <a:r>
                  <a:rPr lang="en-US" sz="2000" dirty="0" smtClean="0"/>
                  <a:t> </a:t>
                </a:r>
                <a:r>
                  <a:rPr lang="en-US" sz="2000" dirty="0" err="1" smtClean="0"/>
                  <a:t>số</a:t>
                </a:r>
                <a:r>
                  <a:rPr lang="en-US" sz="2000" dirty="0" smtClean="0"/>
                  <a:t> </a:t>
                </a:r>
                <a:r>
                  <a:rPr lang="en-US" sz="2000" dirty="0" err="1" smtClean="0"/>
                  <a:t>nào</a:t>
                </a:r>
                <a:r>
                  <a:rPr lang="en-US" sz="2000" dirty="0" smtClean="0"/>
                  <a:t> </a:t>
                </a:r>
                <a:r>
                  <a:rPr lang="en-US" sz="2000" dirty="0" err="1" smtClean="0"/>
                  <a:t>là</a:t>
                </a:r>
                <a:r>
                  <a:rPr lang="en-US" sz="2000" dirty="0" smtClean="0"/>
                  <a:t> </a:t>
                </a:r>
                <a:r>
                  <a:rPr lang="en-US" sz="2000" dirty="0" err="1" smtClean="0"/>
                  <a:t>phân</a:t>
                </a:r>
                <a:r>
                  <a:rPr lang="en-US" sz="2000" dirty="0" smtClean="0"/>
                  <a:t> </a:t>
                </a:r>
                <a:r>
                  <a:rPr lang="en-US" sz="2000" dirty="0" err="1" smtClean="0"/>
                  <a:t>số</a:t>
                </a:r>
                <a:r>
                  <a:rPr lang="en-US" sz="2000" dirty="0" smtClean="0"/>
                  <a:t>?</a:t>
                </a:r>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750012" y="1407560"/>
                <a:ext cx="3400746" cy="2723374"/>
              </a:xfrm>
              <a:prstGeom prst="rect">
                <a:avLst/>
              </a:prstGeom>
              <a:blipFill rotWithShape="0">
                <a:blip r:embed="rId3"/>
                <a:stretch>
                  <a:fillRect l="-1792" r="-1971" b="-1119"/>
                </a:stretch>
              </a:blipFill>
            </p:spPr>
            <p:txBody>
              <a:bodyPr/>
              <a:lstStyle/>
              <a:p>
                <a:r>
                  <a:rPr lang="en-US">
                    <a:noFill/>
                  </a:rPr>
                  <a:t> </a:t>
                </a:r>
              </a:p>
            </p:txBody>
          </p:sp>
        </mc:Fallback>
      </mc:AlternateContent>
      <p:sp>
        <p:nvSpPr>
          <p:cNvPr id="7" name="Cloud 6"/>
          <p:cNvSpPr/>
          <p:nvPr/>
        </p:nvSpPr>
        <p:spPr>
          <a:xfrm>
            <a:off x="6041204" y="626724"/>
            <a:ext cx="1273995" cy="657546"/>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5">
                    <a:lumMod val="50000"/>
                  </a:schemeClr>
                </a:solidFill>
              </a:rPr>
              <a:t>Giải</a:t>
            </a:r>
            <a:endParaRPr lang="en-US" sz="2000" b="1" dirty="0">
              <a:solidFill>
                <a:schemeClr val="accent5">
                  <a:lumMod val="50000"/>
                </a:schemeClr>
              </a:solidFill>
            </a:endParaRPr>
          </a:p>
        </p:txBody>
      </p:sp>
      <mc:AlternateContent xmlns:mc="http://schemas.openxmlformats.org/markup-compatibility/2006" xmlns:a14="http://schemas.microsoft.com/office/drawing/2010/main">
        <mc:Choice Requires="a14">
          <p:sp>
            <p:nvSpPr>
              <p:cNvPr id="8" name="Rectangle 7"/>
              <p:cNvSpPr/>
              <p:nvPr/>
            </p:nvSpPr>
            <p:spPr>
              <a:xfrm>
                <a:off x="4947006" y="1191804"/>
                <a:ext cx="4572000" cy="3502690"/>
              </a:xfrm>
              <a:prstGeom prst="rect">
                <a:avLst/>
              </a:prstGeom>
            </p:spPr>
            <p:txBody>
              <a:bodyPr>
                <a:spAutoFit/>
              </a:bodyPr>
              <a:lstStyle/>
              <a:p>
                <a:pPr algn="just">
                  <a:lnSpc>
                    <a:spcPct val="150000"/>
                  </a:lnSpc>
                </a:pPr>
                <a:r>
                  <a:rPr lang="en-US" sz="2000" dirty="0" smtClean="0"/>
                  <a:t>a) </a:t>
                </a:r>
                <a:r>
                  <a:rPr lang="en-US" sz="2000" dirty="0" err="1" smtClean="0"/>
                  <a:t>Tỉ</a:t>
                </a:r>
                <a:r>
                  <a:rPr lang="en-US" sz="2000" dirty="0" smtClean="0"/>
                  <a:t> </a:t>
                </a:r>
                <a:r>
                  <a:rPr lang="en-US" sz="2000" dirty="0" err="1"/>
                  <a:t>số</a:t>
                </a:r>
                <a:r>
                  <a:rPr lang="en-US" sz="2000" dirty="0"/>
                  <a:t> </a:t>
                </a:r>
                <a:r>
                  <a:rPr lang="en-US" sz="2000" dirty="0" err="1"/>
                  <a:t>của</a:t>
                </a:r>
                <a:r>
                  <a:rPr lang="en-US" sz="2000" dirty="0"/>
                  <a:t> -5 </a:t>
                </a:r>
                <a:r>
                  <a:rPr lang="en-US" sz="2000" dirty="0" err="1"/>
                  <a:t>và</a:t>
                </a:r>
                <a:r>
                  <a:rPr lang="en-US" sz="2000" dirty="0"/>
                  <a:t> -7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−7</m:t>
                        </m:r>
                      </m:den>
                    </m:f>
                  </m:oMath>
                </a14:m>
                <a:endParaRPr lang="en-US" sz="2000" dirty="0" smtClean="0"/>
              </a:p>
              <a:p>
                <a:pPr algn="just">
                  <a:lnSpc>
                    <a:spcPct val="150000"/>
                  </a:lnSpc>
                </a:pPr>
                <a:r>
                  <a:rPr lang="en-US" sz="2000" dirty="0" err="1" smtClean="0"/>
                  <a:t>Tỉ</a:t>
                </a:r>
                <a:r>
                  <a:rPr lang="en-US" sz="2000" dirty="0" smtClean="0"/>
                  <a:t> </a:t>
                </a:r>
                <a:r>
                  <a:rPr lang="en-US" sz="2000" dirty="0" err="1" smtClean="0"/>
                  <a:t>số</a:t>
                </a:r>
                <a:r>
                  <a:rPr lang="en-US" sz="2000" dirty="0" smtClean="0"/>
                  <a:t> </a:t>
                </a:r>
                <a:r>
                  <a:rPr lang="en-US" sz="2000" dirty="0" err="1" smtClean="0"/>
                  <a:t>của</a:t>
                </a:r>
                <a:r>
                  <a:rPr lang="en-US" sz="2000" dirty="0" smtClean="0"/>
                  <a:t> 23,7 </a:t>
                </a:r>
                <a:r>
                  <a:rPr lang="en-US" sz="2000" dirty="0" err="1" smtClean="0"/>
                  <a:t>và</a:t>
                </a:r>
                <a:r>
                  <a:rPr lang="en-US" sz="2000" dirty="0" smtClean="0"/>
                  <a:t> 89,6 </a:t>
                </a:r>
                <a:r>
                  <a:rPr lang="en-US" sz="2000" dirty="0" err="1" smtClean="0"/>
                  <a:t>là</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23,7</m:t>
                        </m:r>
                      </m:num>
                      <m:den>
                        <m:r>
                          <a:rPr lang="en-US" sz="2400" b="0" i="1" smtClean="0">
                            <a:latin typeface="Cambria Math" panose="02040503050406030204" pitchFamily="18" charset="0"/>
                          </a:rPr>
                          <m:t>89,6</m:t>
                        </m:r>
                      </m:den>
                    </m:f>
                  </m:oMath>
                </a14:m>
                <a:r>
                  <a:rPr lang="en-US" sz="2000" dirty="0" smtClean="0"/>
                  <a:t>  </a:t>
                </a:r>
              </a:p>
              <a:p>
                <a:pPr algn="just">
                  <a:lnSpc>
                    <a:spcPct val="150000"/>
                  </a:lnSpc>
                </a:pPr>
                <a:r>
                  <a:rPr lang="en-US" sz="2000" dirty="0" err="1" smtClean="0"/>
                  <a:t>Tỉ</a:t>
                </a:r>
                <a:r>
                  <a:rPr lang="en-US" sz="2000" dirty="0" smtClean="0"/>
                  <a:t> </a:t>
                </a:r>
                <a:r>
                  <a:rPr lang="en-US" sz="2000" dirty="0" err="1"/>
                  <a:t>số</a:t>
                </a:r>
                <a:r>
                  <a:rPr lang="en-US" sz="2000" dirty="0"/>
                  <a:t> </a:t>
                </a:r>
                <a:r>
                  <a:rPr lang="en-US" sz="2000" dirty="0" err="1"/>
                  <a:t>của</a:t>
                </a:r>
                <a:r>
                  <a:rPr lang="en-US" sz="2000" dirty="0"/>
                  <a:t> 4 </a:t>
                </a:r>
                <a:r>
                  <a:rPr lang="en-US" sz="2000" dirty="0" err="1" smtClean="0"/>
                  <a:t>và</a:t>
                </a:r>
                <a:r>
                  <a:rPr lang="en-US" sz="24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r>
                  <a:rPr lang="en-US" sz="2000" dirty="0" smtClean="0"/>
                  <a:t> </a:t>
                </a:r>
                <a:r>
                  <a:rPr lang="en-US" sz="2000" dirty="0" err="1" smtClean="0"/>
                  <a:t>là</a:t>
                </a:r>
                <a:r>
                  <a:rPr lang="en-US" sz="2000" dirty="0" smtClean="0"/>
                  <a:t>:</a:t>
                </a:r>
                <a:r>
                  <a:rPr lang="en-US" sz="24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4</m:t>
                        </m:r>
                      </m:num>
                      <m:den>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den>
                    </m:f>
                  </m:oMath>
                </a14:m>
                <a:endParaRPr lang="en-US" sz="2000" dirty="0"/>
              </a:p>
              <a:p>
                <a:pPr algn="just">
                  <a:lnSpc>
                    <a:spcPct val="150000"/>
                  </a:lnSpc>
                </a:pPr>
                <a:r>
                  <a:rPr lang="en-US" sz="2000" dirty="0"/>
                  <a:t>b) </a:t>
                </a:r>
                <a:r>
                  <a:rPr lang="en-US" sz="2000" dirty="0" err="1"/>
                  <a:t>Tỉ</a:t>
                </a:r>
                <a:r>
                  <a:rPr lang="en-US" sz="2000" dirty="0"/>
                  <a:t> </a:t>
                </a:r>
                <a:r>
                  <a:rPr lang="en-US" sz="2000" dirty="0" err="1" smtClean="0"/>
                  <a:t>số</a:t>
                </a:r>
                <a:r>
                  <a:rPr lang="en-US" sz="2000" dirty="0" smtClean="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i="1">
                            <a:latin typeface="Cambria Math" panose="02040503050406030204" pitchFamily="18" charset="0"/>
                          </a:rPr>
                          <m:t>−7</m:t>
                        </m:r>
                      </m:den>
                    </m:f>
                  </m:oMath>
                </a14:m>
                <a:r>
                  <a:rPr lang="en-US" sz="2000" dirty="0" smtClean="0"/>
                  <a:t> </a:t>
                </a:r>
                <a:r>
                  <a:rPr lang="en-US" sz="2000" dirty="0" err="1" smtClean="0"/>
                  <a:t>là</a:t>
                </a:r>
                <a:r>
                  <a:rPr lang="en-US" sz="2000" dirty="0" smtClean="0"/>
                  <a:t> </a:t>
                </a:r>
                <a:r>
                  <a:rPr lang="en-US" sz="2000" dirty="0" err="1"/>
                  <a:t>phân</a:t>
                </a:r>
                <a:r>
                  <a:rPr lang="en-US" sz="2000" dirty="0"/>
                  <a:t> </a:t>
                </a:r>
                <a:r>
                  <a:rPr lang="en-US" sz="2000" dirty="0" err="1" smtClean="0"/>
                  <a:t>số</a:t>
                </a:r>
                <a:r>
                  <a:rPr lang="en-US" sz="2000" dirty="0" smtClean="0"/>
                  <a:t>.</a:t>
                </a:r>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4947006" y="1191804"/>
                <a:ext cx="4572000" cy="3502690"/>
              </a:xfrm>
              <a:prstGeom prst="rect">
                <a:avLst/>
              </a:prstGeom>
              <a:blipFill rotWithShape="0">
                <a:blip r:embed="rId4"/>
                <a:stretch>
                  <a:fillRect l="-1467"/>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6">
                                            <p:txEl>
                                              <p:pRg st="1" end="1"/>
                                            </p:txEl>
                                          </p:spTgt>
                                        </p:tgtEl>
                                      </p:cBhvr>
                                    </p:animEffect>
                                  </p:childTnLst>
                                </p:cTn>
                              </p:par>
                              <p:par>
                                <p:cTn id="20" presetID="12" presetClass="entr" presetSubtype="1"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dissolve">
                                      <p:cBhvr>
                                        <p:cTn id="35" dur="500"/>
                                        <p:tgtEl>
                                          <p:spTgt spid="8">
                                            <p:txEl>
                                              <p:pRg st="0" end="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dissolve">
                                      <p:cBhvr>
                                        <p:cTn id="38" dur="500"/>
                                        <p:tgtEl>
                                          <p:spTgt spid="8">
                                            <p:txEl>
                                              <p:pRg st="1" end="1"/>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dissolve">
                                      <p:cBhvr>
                                        <p:cTn id="41" dur="500"/>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 calcmode="lin" valueType="num">
                                      <p:cBhvr additive="base">
                                        <p:cTn id="46"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1917</Words>
  <Application>Microsoft Office PowerPoint</Application>
  <PresentationFormat>On-screen Show (16:9)</PresentationFormat>
  <Paragraphs>191</Paragraphs>
  <Slides>38</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Times New Roman</vt:lpstr>
      <vt:lpstr>Calibri</vt:lpstr>
      <vt:lpstr>Roboto Condensed Light</vt:lpstr>
      <vt:lpstr>Delius</vt:lpstr>
      <vt:lpstr>Nunito</vt:lpstr>
      <vt:lpstr>Arial</vt:lpstr>
      <vt:lpstr>TimesNewRomanPSMT</vt:lpstr>
      <vt:lpstr>Cambria Math</vt:lpstr>
      <vt:lpstr>Wingdings</vt:lpstr>
      <vt:lpstr>Teacher Binder by Slidesgo</vt:lpstr>
      <vt:lpstr>PowerPoint Presentation</vt:lpstr>
      <vt:lpstr>PowerPoint Presentation</vt:lpstr>
      <vt:lpstr>PowerPoint Presentation</vt:lpstr>
      <vt:lpstr>NỘI DUNG BÀI HỌC</vt:lpstr>
      <vt:lpstr>PowerPoint Presentation</vt:lpstr>
      <vt:lpstr>PowerPoint Presentation</vt:lpstr>
      <vt:lpstr>VD:</vt:lpstr>
      <vt:lpstr>Lưu ý:</vt:lpstr>
      <vt:lpstr>PowerPoint Presentation</vt:lpstr>
      <vt:lpstr>PowerPoint Presentation</vt:lpstr>
      <vt:lpstr>PowerPoint Presentation</vt:lpstr>
      <vt:lpstr>PowerPoint Presentation</vt:lpstr>
      <vt:lpstr>PowerPoint Presentation</vt:lpstr>
      <vt:lpstr>PowerPoint Presentation</vt:lpstr>
      <vt:lpstr>II. Tỉ số phần trăm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Binder</dc:title>
  <dc:creator>User</dc:creator>
  <cp:lastModifiedBy>Admin</cp:lastModifiedBy>
  <cp:revision>42</cp:revision>
  <dcterms:modified xsi:type="dcterms:W3CDTF">2023-05-16T10:28:35Z</dcterms:modified>
</cp:coreProperties>
</file>